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65" r:id="rId6"/>
    <p:sldId id="269" r:id="rId7"/>
    <p:sldId id="266" r:id="rId8"/>
    <p:sldId id="258" r:id="rId9"/>
    <p:sldId id="261" r:id="rId10"/>
    <p:sldId id="267" r:id="rId11"/>
    <p:sldId id="274" r:id="rId12"/>
    <p:sldId id="272" r:id="rId13"/>
    <p:sldId id="268" r:id="rId14"/>
    <p:sldId id="270" r:id="rId15"/>
    <p:sldId id="271" r:id="rId16"/>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111" d="100"/>
          <a:sy n="111" d="100"/>
        </p:scale>
        <p:origin x="58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146272-D7DC-22CC-0CB0-8DE66DBE020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021457A-501A-EDF2-A7C3-ACCB607796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1DE1F6F-B531-D816-B7FC-57A1CF30E60C}"/>
              </a:ext>
            </a:extLst>
          </p:cNvPr>
          <p:cNvSpPr>
            <a:spLocks noGrp="1"/>
          </p:cNvSpPr>
          <p:nvPr>
            <p:ph type="dt" sz="half" idx="10"/>
          </p:nvPr>
        </p:nvSpPr>
        <p:spPr/>
        <p:txBody>
          <a:bodyPr/>
          <a:lstStyle/>
          <a:p>
            <a:fld id="{97EDABFE-5359-4ED8-B571-94758DA77966}" type="datetimeFigureOut">
              <a:rPr lang="fr-FR" smtClean="0"/>
              <a:t>13/06/2023</a:t>
            </a:fld>
            <a:endParaRPr lang="fr-FR"/>
          </a:p>
        </p:txBody>
      </p:sp>
      <p:sp>
        <p:nvSpPr>
          <p:cNvPr id="5" name="Espace réservé du pied de page 4">
            <a:extLst>
              <a:ext uri="{FF2B5EF4-FFF2-40B4-BE49-F238E27FC236}">
                <a16:creationId xmlns:a16="http://schemas.microsoft.com/office/drawing/2014/main" id="{9744966B-7866-1F10-4241-D629ED6D5C5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7979285-D8C0-FF5E-BDFB-CAA0BE251A51}"/>
              </a:ext>
            </a:extLst>
          </p:cNvPr>
          <p:cNvSpPr>
            <a:spLocks noGrp="1"/>
          </p:cNvSpPr>
          <p:nvPr>
            <p:ph type="sldNum" sz="quarter" idx="12"/>
          </p:nvPr>
        </p:nvSpPr>
        <p:spPr/>
        <p:txBody>
          <a:bodyPr/>
          <a:lstStyle/>
          <a:p>
            <a:fld id="{A7E70A62-8E0A-41AC-B6A3-FA55F8A6266C}" type="slidenum">
              <a:rPr lang="fr-FR" smtClean="0"/>
              <a:t>‹N°›</a:t>
            </a:fld>
            <a:endParaRPr lang="fr-FR"/>
          </a:p>
        </p:txBody>
      </p:sp>
    </p:spTree>
    <p:extLst>
      <p:ext uri="{BB962C8B-B14F-4D97-AF65-F5344CB8AC3E}">
        <p14:creationId xmlns:p14="http://schemas.microsoft.com/office/powerpoint/2010/main" val="2164188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1347D3-CBF2-6065-8356-12D55E20982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098AF4B-0C0C-DC70-EF73-3157E0BDF76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59FD175-41B0-9110-A49F-8E23AD002058}"/>
              </a:ext>
            </a:extLst>
          </p:cNvPr>
          <p:cNvSpPr>
            <a:spLocks noGrp="1"/>
          </p:cNvSpPr>
          <p:nvPr>
            <p:ph type="dt" sz="half" idx="10"/>
          </p:nvPr>
        </p:nvSpPr>
        <p:spPr/>
        <p:txBody>
          <a:bodyPr/>
          <a:lstStyle/>
          <a:p>
            <a:fld id="{97EDABFE-5359-4ED8-B571-94758DA77966}" type="datetimeFigureOut">
              <a:rPr lang="fr-FR" smtClean="0"/>
              <a:t>13/06/2023</a:t>
            </a:fld>
            <a:endParaRPr lang="fr-FR"/>
          </a:p>
        </p:txBody>
      </p:sp>
      <p:sp>
        <p:nvSpPr>
          <p:cNvPr id="5" name="Espace réservé du pied de page 4">
            <a:extLst>
              <a:ext uri="{FF2B5EF4-FFF2-40B4-BE49-F238E27FC236}">
                <a16:creationId xmlns:a16="http://schemas.microsoft.com/office/drawing/2014/main" id="{7E09C37E-A0D4-AEAC-1B91-697E516982E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FA7731-3566-4194-3E82-F0D7D0CEF144}"/>
              </a:ext>
            </a:extLst>
          </p:cNvPr>
          <p:cNvSpPr>
            <a:spLocks noGrp="1"/>
          </p:cNvSpPr>
          <p:nvPr>
            <p:ph type="sldNum" sz="quarter" idx="12"/>
          </p:nvPr>
        </p:nvSpPr>
        <p:spPr/>
        <p:txBody>
          <a:bodyPr/>
          <a:lstStyle/>
          <a:p>
            <a:fld id="{A7E70A62-8E0A-41AC-B6A3-FA55F8A6266C}" type="slidenum">
              <a:rPr lang="fr-FR" smtClean="0"/>
              <a:t>‹N°›</a:t>
            </a:fld>
            <a:endParaRPr lang="fr-FR"/>
          </a:p>
        </p:txBody>
      </p:sp>
    </p:spTree>
    <p:extLst>
      <p:ext uri="{BB962C8B-B14F-4D97-AF65-F5344CB8AC3E}">
        <p14:creationId xmlns:p14="http://schemas.microsoft.com/office/powerpoint/2010/main" val="2320305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74F50AB-97E9-5022-C6D1-D39F0D37EBA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9D20DC5-42BC-54F3-BAB4-7409FDFB080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009E4D9-E3FE-AE8C-99E4-C57E864638F1}"/>
              </a:ext>
            </a:extLst>
          </p:cNvPr>
          <p:cNvSpPr>
            <a:spLocks noGrp="1"/>
          </p:cNvSpPr>
          <p:nvPr>
            <p:ph type="dt" sz="half" idx="10"/>
          </p:nvPr>
        </p:nvSpPr>
        <p:spPr/>
        <p:txBody>
          <a:bodyPr/>
          <a:lstStyle/>
          <a:p>
            <a:fld id="{97EDABFE-5359-4ED8-B571-94758DA77966}" type="datetimeFigureOut">
              <a:rPr lang="fr-FR" smtClean="0"/>
              <a:t>13/06/2023</a:t>
            </a:fld>
            <a:endParaRPr lang="fr-FR"/>
          </a:p>
        </p:txBody>
      </p:sp>
      <p:sp>
        <p:nvSpPr>
          <p:cNvPr id="5" name="Espace réservé du pied de page 4">
            <a:extLst>
              <a:ext uri="{FF2B5EF4-FFF2-40B4-BE49-F238E27FC236}">
                <a16:creationId xmlns:a16="http://schemas.microsoft.com/office/drawing/2014/main" id="{737B7E21-6250-5412-275D-D7E54BB4DB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18ECBDD-07FC-2B4B-9EE8-20A95535ADFB}"/>
              </a:ext>
            </a:extLst>
          </p:cNvPr>
          <p:cNvSpPr>
            <a:spLocks noGrp="1"/>
          </p:cNvSpPr>
          <p:nvPr>
            <p:ph type="sldNum" sz="quarter" idx="12"/>
          </p:nvPr>
        </p:nvSpPr>
        <p:spPr/>
        <p:txBody>
          <a:bodyPr/>
          <a:lstStyle/>
          <a:p>
            <a:fld id="{A7E70A62-8E0A-41AC-B6A3-FA55F8A6266C}" type="slidenum">
              <a:rPr lang="fr-FR" smtClean="0"/>
              <a:t>‹N°›</a:t>
            </a:fld>
            <a:endParaRPr lang="fr-FR"/>
          </a:p>
        </p:txBody>
      </p:sp>
    </p:spTree>
    <p:extLst>
      <p:ext uri="{BB962C8B-B14F-4D97-AF65-F5344CB8AC3E}">
        <p14:creationId xmlns:p14="http://schemas.microsoft.com/office/powerpoint/2010/main" val="156206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C81A58-F9CB-E086-4C45-3028F617873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88FF04F-4CD7-19C3-CD48-182725F118A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3D8D693-DE46-5418-CB87-8D11D9DF467E}"/>
              </a:ext>
            </a:extLst>
          </p:cNvPr>
          <p:cNvSpPr>
            <a:spLocks noGrp="1"/>
          </p:cNvSpPr>
          <p:nvPr>
            <p:ph type="dt" sz="half" idx="10"/>
          </p:nvPr>
        </p:nvSpPr>
        <p:spPr/>
        <p:txBody>
          <a:bodyPr/>
          <a:lstStyle/>
          <a:p>
            <a:fld id="{97EDABFE-5359-4ED8-B571-94758DA77966}" type="datetimeFigureOut">
              <a:rPr lang="fr-FR" smtClean="0"/>
              <a:t>13/06/2023</a:t>
            </a:fld>
            <a:endParaRPr lang="fr-FR"/>
          </a:p>
        </p:txBody>
      </p:sp>
      <p:sp>
        <p:nvSpPr>
          <p:cNvPr id="5" name="Espace réservé du pied de page 4">
            <a:extLst>
              <a:ext uri="{FF2B5EF4-FFF2-40B4-BE49-F238E27FC236}">
                <a16:creationId xmlns:a16="http://schemas.microsoft.com/office/drawing/2014/main" id="{09C31385-C425-800C-84AB-C9D7DE94C6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CA66F98-26EC-A5B1-71C2-2B6E10AA868F}"/>
              </a:ext>
            </a:extLst>
          </p:cNvPr>
          <p:cNvSpPr>
            <a:spLocks noGrp="1"/>
          </p:cNvSpPr>
          <p:nvPr>
            <p:ph type="sldNum" sz="quarter" idx="12"/>
          </p:nvPr>
        </p:nvSpPr>
        <p:spPr/>
        <p:txBody>
          <a:bodyPr/>
          <a:lstStyle/>
          <a:p>
            <a:fld id="{A7E70A62-8E0A-41AC-B6A3-FA55F8A6266C}" type="slidenum">
              <a:rPr lang="fr-FR" smtClean="0"/>
              <a:t>‹N°›</a:t>
            </a:fld>
            <a:endParaRPr lang="fr-FR"/>
          </a:p>
        </p:txBody>
      </p:sp>
    </p:spTree>
    <p:extLst>
      <p:ext uri="{BB962C8B-B14F-4D97-AF65-F5344CB8AC3E}">
        <p14:creationId xmlns:p14="http://schemas.microsoft.com/office/powerpoint/2010/main" val="2830854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D1891A-01CD-2ED0-D263-4FF8205AB1C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EE091B8-9D74-F567-817A-F0C7184C63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AE281F2-769D-AB15-A7E7-9B8CDEEBB149}"/>
              </a:ext>
            </a:extLst>
          </p:cNvPr>
          <p:cNvSpPr>
            <a:spLocks noGrp="1"/>
          </p:cNvSpPr>
          <p:nvPr>
            <p:ph type="dt" sz="half" idx="10"/>
          </p:nvPr>
        </p:nvSpPr>
        <p:spPr/>
        <p:txBody>
          <a:bodyPr/>
          <a:lstStyle/>
          <a:p>
            <a:fld id="{97EDABFE-5359-4ED8-B571-94758DA77966}" type="datetimeFigureOut">
              <a:rPr lang="fr-FR" smtClean="0"/>
              <a:t>13/06/2023</a:t>
            </a:fld>
            <a:endParaRPr lang="fr-FR"/>
          </a:p>
        </p:txBody>
      </p:sp>
      <p:sp>
        <p:nvSpPr>
          <p:cNvPr id="5" name="Espace réservé du pied de page 4">
            <a:extLst>
              <a:ext uri="{FF2B5EF4-FFF2-40B4-BE49-F238E27FC236}">
                <a16:creationId xmlns:a16="http://schemas.microsoft.com/office/drawing/2014/main" id="{FCD49531-B4C5-A2A6-BBF8-4FF9157525E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58F6A68-07AD-2FA0-D14C-4DC7E74785EA}"/>
              </a:ext>
            </a:extLst>
          </p:cNvPr>
          <p:cNvSpPr>
            <a:spLocks noGrp="1"/>
          </p:cNvSpPr>
          <p:nvPr>
            <p:ph type="sldNum" sz="quarter" idx="12"/>
          </p:nvPr>
        </p:nvSpPr>
        <p:spPr/>
        <p:txBody>
          <a:bodyPr/>
          <a:lstStyle/>
          <a:p>
            <a:fld id="{A7E70A62-8E0A-41AC-B6A3-FA55F8A6266C}" type="slidenum">
              <a:rPr lang="fr-FR" smtClean="0"/>
              <a:t>‹N°›</a:t>
            </a:fld>
            <a:endParaRPr lang="fr-FR"/>
          </a:p>
        </p:txBody>
      </p:sp>
    </p:spTree>
    <p:extLst>
      <p:ext uri="{BB962C8B-B14F-4D97-AF65-F5344CB8AC3E}">
        <p14:creationId xmlns:p14="http://schemas.microsoft.com/office/powerpoint/2010/main" val="3637828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7D98E0-9B03-188D-DA9C-9EE13758201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0A6C14A-13BE-A828-E4BA-4E66BA1CA00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1404CED-F799-B48A-B35F-9015FEF1F26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A5FA1C6-32F7-F347-12E4-9361158F9F40}"/>
              </a:ext>
            </a:extLst>
          </p:cNvPr>
          <p:cNvSpPr>
            <a:spLocks noGrp="1"/>
          </p:cNvSpPr>
          <p:nvPr>
            <p:ph type="dt" sz="half" idx="10"/>
          </p:nvPr>
        </p:nvSpPr>
        <p:spPr/>
        <p:txBody>
          <a:bodyPr/>
          <a:lstStyle/>
          <a:p>
            <a:fld id="{97EDABFE-5359-4ED8-B571-94758DA77966}" type="datetimeFigureOut">
              <a:rPr lang="fr-FR" smtClean="0"/>
              <a:t>13/06/2023</a:t>
            </a:fld>
            <a:endParaRPr lang="fr-FR"/>
          </a:p>
        </p:txBody>
      </p:sp>
      <p:sp>
        <p:nvSpPr>
          <p:cNvPr id="6" name="Espace réservé du pied de page 5">
            <a:extLst>
              <a:ext uri="{FF2B5EF4-FFF2-40B4-BE49-F238E27FC236}">
                <a16:creationId xmlns:a16="http://schemas.microsoft.com/office/drawing/2014/main" id="{3943D76B-B3DA-29B7-3F4F-C79733CAC40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40C1664-FB8F-2F46-8CE2-8B02CDE4FEB5}"/>
              </a:ext>
            </a:extLst>
          </p:cNvPr>
          <p:cNvSpPr>
            <a:spLocks noGrp="1"/>
          </p:cNvSpPr>
          <p:nvPr>
            <p:ph type="sldNum" sz="quarter" idx="12"/>
          </p:nvPr>
        </p:nvSpPr>
        <p:spPr/>
        <p:txBody>
          <a:bodyPr/>
          <a:lstStyle/>
          <a:p>
            <a:fld id="{A7E70A62-8E0A-41AC-B6A3-FA55F8A6266C}" type="slidenum">
              <a:rPr lang="fr-FR" smtClean="0"/>
              <a:t>‹N°›</a:t>
            </a:fld>
            <a:endParaRPr lang="fr-FR"/>
          </a:p>
        </p:txBody>
      </p:sp>
    </p:spTree>
    <p:extLst>
      <p:ext uri="{BB962C8B-B14F-4D97-AF65-F5344CB8AC3E}">
        <p14:creationId xmlns:p14="http://schemas.microsoft.com/office/powerpoint/2010/main" val="3687361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5A6ACC-DC06-296D-A298-957C0573894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25F5BDC-9394-34EE-28C4-68CB8C69AE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1831C67-515D-DC55-583D-231955FC23F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6E0F916-525C-69ED-B7D0-5C9DB98494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AF46145-4E4D-561C-6AB5-5C1AC884BD4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2253514-437C-11AF-840B-DE7EF10952B0}"/>
              </a:ext>
            </a:extLst>
          </p:cNvPr>
          <p:cNvSpPr>
            <a:spLocks noGrp="1"/>
          </p:cNvSpPr>
          <p:nvPr>
            <p:ph type="dt" sz="half" idx="10"/>
          </p:nvPr>
        </p:nvSpPr>
        <p:spPr/>
        <p:txBody>
          <a:bodyPr/>
          <a:lstStyle/>
          <a:p>
            <a:fld id="{97EDABFE-5359-4ED8-B571-94758DA77966}" type="datetimeFigureOut">
              <a:rPr lang="fr-FR" smtClean="0"/>
              <a:t>13/06/2023</a:t>
            </a:fld>
            <a:endParaRPr lang="fr-FR"/>
          </a:p>
        </p:txBody>
      </p:sp>
      <p:sp>
        <p:nvSpPr>
          <p:cNvPr id="8" name="Espace réservé du pied de page 7">
            <a:extLst>
              <a:ext uri="{FF2B5EF4-FFF2-40B4-BE49-F238E27FC236}">
                <a16:creationId xmlns:a16="http://schemas.microsoft.com/office/drawing/2014/main" id="{15A878FE-F681-262C-F77D-85B678A71EE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C8C3A59-8E8C-03A3-42AE-1F13D72FE57E}"/>
              </a:ext>
            </a:extLst>
          </p:cNvPr>
          <p:cNvSpPr>
            <a:spLocks noGrp="1"/>
          </p:cNvSpPr>
          <p:nvPr>
            <p:ph type="sldNum" sz="quarter" idx="12"/>
          </p:nvPr>
        </p:nvSpPr>
        <p:spPr/>
        <p:txBody>
          <a:bodyPr/>
          <a:lstStyle/>
          <a:p>
            <a:fld id="{A7E70A62-8E0A-41AC-B6A3-FA55F8A6266C}" type="slidenum">
              <a:rPr lang="fr-FR" smtClean="0"/>
              <a:t>‹N°›</a:t>
            </a:fld>
            <a:endParaRPr lang="fr-FR"/>
          </a:p>
        </p:txBody>
      </p:sp>
    </p:spTree>
    <p:extLst>
      <p:ext uri="{BB962C8B-B14F-4D97-AF65-F5344CB8AC3E}">
        <p14:creationId xmlns:p14="http://schemas.microsoft.com/office/powerpoint/2010/main" val="435514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9AA19A-65FA-7E55-B89A-0B2A5F13B05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07B9B17-C0A8-579E-1769-F0E1EABC67F6}"/>
              </a:ext>
            </a:extLst>
          </p:cNvPr>
          <p:cNvSpPr>
            <a:spLocks noGrp="1"/>
          </p:cNvSpPr>
          <p:nvPr>
            <p:ph type="dt" sz="half" idx="10"/>
          </p:nvPr>
        </p:nvSpPr>
        <p:spPr/>
        <p:txBody>
          <a:bodyPr/>
          <a:lstStyle/>
          <a:p>
            <a:fld id="{97EDABFE-5359-4ED8-B571-94758DA77966}" type="datetimeFigureOut">
              <a:rPr lang="fr-FR" smtClean="0"/>
              <a:t>13/06/2023</a:t>
            </a:fld>
            <a:endParaRPr lang="fr-FR"/>
          </a:p>
        </p:txBody>
      </p:sp>
      <p:sp>
        <p:nvSpPr>
          <p:cNvPr id="4" name="Espace réservé du pied de page 3">
            <a:extLst>
              <a:ext uri="{FF2B5EF4-FFF2-40B4-BE49-F238E27FC236}">
                <a16:creationId xmlns:a16="http://schemas.microsoft.com/office/drawing/2014/main" id="{0E93BFA2-89C3-9A0C-C913-6F8236D6BBC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4A9FB01-A552-2979-50E5-6ABCE3DF51A7}"/>
              </a:ext>
            </a:extLst>
          </p:cNvPr>
          <p:cNvSpPr>
            <a:spLocks noGrp="1"/>
          </p:cNvSpPr>
          <p:nvPr>
            <p:ph type="sldNum" sz="quarter" idx="12"/>
          </p:nvPr>
        </p:nvSpPr>
        <p:spPr/>
        <p:txBody>
          <a:bodyPr/>
          <a:lstStyle/>
          <a:p>
            <a:fld id="{A7E70A62-8E0A-41AC-B6A3-FA55F8A6266C}" type="slidenum">
              <a:rPr lang="fr-FR" smtClean="0"/>
              <a:t>‹N°›</a:t>
            </a:fld>
            <a:endParaRPr lang="fr-FR"/>
          </a:p>
        </p:txBody>
      </p:sp>
    </p:spTree>
    <p:extLst>
      <p:ext uri="{BB962C8B-B14F-4D97-AF65-F5344CB8AC3E}">
        <p14:creationId xmlns:p14="http://schemas.microsoft.com/office/powerpoint/2010/main" val="321819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FE85F1C-BCE6-CACC-4FCF-FB5553243BB0}"/>
              </a:ext>
            </a:extLst>
          </p:cNvPr>
          <p:cNvSpPr>
            <a:spLocks noGrp="1"/>
          </p:cNvSpPr>
          <p:nvPr>
            <p:ph type="dt" sz="half" idx="10"/>
          </p:nvPr>
        </p:nvSpPr>
        <p:spPr/>
        <p:txBody>
          <a:bodyPr/>
          <a:lstStyle/>
          <a:p>
            <a:fld id="{97EDABFE-5359-4ED8-B571-94758DA77966}" type="datetimeFigureOut">
              <a:rPr lang="fr-FR" smtClean="0"/>
              <a:t>13/06/2023</a:t>
            </a:fld>
            <a:endParaRPr lang="fr-FR"/>
          </a:p>
        </p:txBody>
      </p:sp>
      <p:sp>
        <p:nvSpPr>
          <p:cNvPr id="3" name="Espace réservé du pied de page 2">
            <a:extLst>
              <a:ext uri="{FF2B5EF4-FFF2-40B4-BE49-F238E27FC236}">
                <a16:creationId xmlns:a16="http://schemas.microsoft.com/office/drawing/2014/main" id="{B74845C6-46F1-6526-CB94-500D8673C93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DA7E960-5800-AF7C-7B21-705F3A37563F}"/>
              </a:ext>
            </a:extLst>
          </p:cNvPr>
          <p:cNvSpPr>
            <a:spLocks noGrp="1"/>
          </p:cNvSpPr>
          <p:nvPr>
            <p:ph type="sldNum" sz="quarter" idx="12"/>
          </p:nvPr>
        </p:nvSpPr>
        <p:spPr/>
        <p:txBody>
          <a:bodyPr/>
          <a:lstStyle/>
          <a:p>
            <a:fld id="{A7E70A62-8E0A-41AC-B6A3-FA55F8A6266C}" type="slidenum">
              <a:rPr lang="fr-FR" smtClean="0"/>
              <a:t>‹N°›</a:t>
            </a:fld>
            <a:endParaRPr lang="fr-FR"/>
          </a:p>
        </p:txBody>
      </p:sp>
    </p:spTree>
    <p:extLst>
      <p:ext uri="{BB962C8B-B14F-4D97-AF65-F5344CB8AC3E}">
        <p14:creationId xmlns:p14="http://schemas.microsoft.com/office/powerpoint/2010/main" val="2629240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C40F68-9CCB-7D3E-23FF-B4EC075A526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9A72DA3-3DD3-BF33-A892-CAFD7ACC42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6E4E57F-4E9F-744C-5166-B7093E53E0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0926FFF-B6B7-231A-150C-325C2D5E3532}"/>
              </a:ext>
            </a:extLst>
          </p:cNvPr>
          <p:cNvSpPr>
            <a:spLocks noGrp="1"/>
          </p:cNvSpPr>
          <p:nvPr>
            <p:ph type="dt" sz="half" idx="10"/>
          </p:nvPr>
        </p:nvSpPr>
        <p:spPr/>
        <p:txBody>
          <a:bodyPr/>
          <a:lstStyle/>
          <a:p>
            <a:fld id="{97EDABFE-5359-4ED8-B571-94758DA77966}" type="datetimeFigureOut">
              <a:rPr lang="fr-FR" smtClean="0"/>
              <a:t>13/06/2023</a:t>
            </a:fld>
            <a:endParaRPr lang="fr-FR"/>
          </a:p>
        </p:txBody>
      </p:sp>
      <p:sp>
        <p:nvSpPr>
          <p:cNvPr id="6" name="Espace réservé du pied de page 5">
            <a:extLst>
              <a:ext uri="{FF2B5EF4-FFF2-40B4-BE49-F238E27FC236}">
                <a16:creationId xmlns:a16="http://schemas.microsoft.com/office/drawing/2014/main" id="{DB80D9D1-F334-50BC-E043-7CDAF001DC0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745AF07-07E0-38C2-93F8-618260180EA3}"/>
              </a:ext>
            </a:extLst>
          </p:cNvPr>
          <p:cNvSpPr>
            <a:spLocks noGrp="1"/>
          </p:cNvSpPr>
          <p:nvPr>
            <p:ph type="sldNum" sz="quarter" idx="12"/>
          </p:nvPr>
        </p:nvSpPr>
        <p:spPr/>
        <p:txBody>
          <a:bodyPr/>
          <a:lstStyle/>
          <a:p>
            <a:fld id="{A7E70A62-8E0A-41AC-B6A3-FA55F8A6266C}" type="slidenum">
              <a:rPr lang="fr-FR" smtClean="0"/>
              <a:t>‹N°›</a:t>
            </a:fld>
            <a:endParaRPr lang="fr-FR"/>
          </a:p>
        </p:txBody>
      </p:sp>
    </p:spTree>
    <p:extLst>
      <p:ext uri="{BB962C8B-B14F-4D97-AF65-F5344CB8AC3E}">
        <p14:creationId xmlns:p14="http://schemas.microsoft.com/office/powerpoint/2010/main" val="2398728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9EE9A6-0A10-7FDB-86CE-F377BEA47EF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35A6666-BD07-5A5C-3ED1-4A620B4265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EA303EA-2BA2-7C81-433F-B9BA2F673F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C0F1EAC-0383-4508-9AE9-1EDBCD5B444E}"/>
              </a:ext>
            </a:extLst>
          </p:cNvPr>
          <p:cNvSpPr>
            <a:spLocks noGrp="1"/>
          </p:cNvSpPr>
          <p:nvPr>
            <p:ph type="dt" sz="half" idx="10"/>
          </p:nvPr>
        </p:nvSpPr>
        <p:spPr/>
        <p:txBody>
          <a:bodyPr/>
          <a:lstStyle/>
          <a:p>
            <a:fld id="{97EDABFE-5359-4ED8-B571-94758DA77966}" type="datetimeFigureOut">
              <a:rPr lang="fr-FR" smtClean="0"/>
              <a:t>13/06/2023</a:t>
            </a:fld>
            <a:endParaRPr lang="fr-FR"/>
          </a:p>
        </p:txBody>
      </p:sp>
      <p:sp>
        <p:nvSpPr>
          <p:cNvPr id="6" name="Espace réservé du pied de page 5">
            <a:extLst>
              <a:ext uri="{FF2B5EF4-FFF2-40B4-BE49-F238E27FC236}">
                <a16:creationId xmlns:a16="http://schemas.microsoft.com/office/drawing/2014/main" id="{F5FEC4DC-4282-57AB-4959-B14EA34F8F7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EEFF57E-DD6F-7E5D-51CA-8974A4591D49}"/>
              </a:ext>
            </a:extLst>
          </p:cNvPr>
          <p:cNvSpPr>
            <a:spLocks noGrp="1"/>
          </p:cNvSpPr>
          <p:nvPr>
            <p:ph type="sldNum" sz="quarter" idx="12"/>
          </p:nvPr>
        </p:nvSpPr>
        <p:spPr/>
        <p:txBody>
          <a:bodyPr/>
          <a:lstStyle/>
          <a:p>
            <a:fld id="{A7E70A62-8E0A-41AC-B6A3-FA55F8A6266C}" type="slidenum">
              <a:rPr lang="fr-FR" smtClean="0"/>
              <a:t>‹N°›</a:t>
            </a:fld>
            <a:endParaRPr lang="fr-FR"/>
          </a:p>
        </p:txBody>
      </p:sp>
    </p:spTree>
    <p:extLst>
      <p:ext uri="{BB962C8B-B14F-4D97-AF65-F5344CB8AC3E}">
        <p14:creationId xmlns:p14="http://schemas.microsoft.com/office/powerpoint/2010/main" val="275648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1CCE639-66CD-3BC8-2EF0-D2D9BF2DF5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6D6AD5A-573A-92D0-E45E-B21FF7D24A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7D882E9-25F2-E673-E507-5E04A9F889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DABFE-5359-4ED8-B571-94758DA77966}" type="datetimeFigureOut">
              <a:rPr lang="fr-FR" smtClean="0"/>
              <a:t>13/06/2023</a:t>
            </a:fld>
            <a:endParaRPr lang="fr-FR"/>
          </a:p>
        </p:txBody>
      </p:sp>
      <p:sp>
        <p:nvSpPr>
          <p:cNvPr id="5" name="Espace réservé du pied de page 4">
            <a:extLst>
              <a:ext uri="{FF2B5EF4-FFF2-40B4-BE49-F238E27FC236}">
                <a16:creationId xmlns:a16="http://schemas.microsoft.com/office/drawing/2014/main" id="{464A31BF-827B-467B-A0CA-22FDA584F9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548BEE5-31C9-AE3C-A73D-6AB833B46C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E70A62-8E0A-41AC-B6A3-FA55F8A6266C}" type="slidenum">
              <a:rPr lang="fr-FR" smtClean="0"/>
              <a:t>‹N°›</a:t>
            </a:fld>
            <a:endParaRPr lang="fr-FR"/>
          </a:p>
        </p:txBody>
      </p:sp>
    </p:spTree>
    <p:extLst>
      <p:ext uri="{BB962C8B-B14F-4D97-AF65-F5344CB8AC3E}">
        <p14:creationId xmlns:p14="http://schemas.microsoft.com/office/powerpoint/2010/main" val="1817872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ffgym.fr/La_FFGYM/Responsabilite_Societale_Entreprises/Developpement_Durable/gymverte?utm_source=activetrail&amp;utm_medium=email&amp;utm_campaign=NL%20Hebdo" TargetMode="External"/><Relationship Id="rId2" Type="http://schemas.openxmlformats.org/officeDocument/2006/relationships/hyperlink" Target="https://www.economie.gouv.fr/mission-innovation/sensibilisation-aux-ecogestes" TargetMode="External"/><Relationship Id="rId1" Type="http://schemas.openxmlformats.org/officeDocument/2006/relationships/slideLayout" Target="../slideLayouts/slideLayout2.xml"/><Relationship Id="rId5" Type="http://schemas.openxmlformats.org/officeDocument/2006/relationships/hyperlink" Target="https://naitreetgrandir.com/fr/chroniques/joie-enfants-emotion-cultiver-isabelle-filliozat/" TargetMode="External"/><Relationship Id="rId4" Type="http://schemas.openxmlformats.org/officeDocument/2006/relationships/hyperlink" Target="https://www.legifrance.gouv.fr/codes/section_lc/LEGITEXT000006071318/LEGISCTA00002727790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contact@associationlespapillons.org" TargetMode="External"/><Relationship Id="rId2" Type="http://schemas.openxmlformats.org/officeDocument/2006/relationships/hyperlink" Target="mailto:charlotte.rotureau@evvi.f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railer.web-view.net/Links/0XA4BB76485387DE86029F349F28DB99CDFB2AD86EB7B1C504DD926BFD26C50369B9C80609B7153B7897F8816983E6BFDF95852C4CB14140ED8B5A95BFB850EA8C09B263463A444C6E.htm"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operationgymverte@ffgym.fr"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D3B434-C338-B92B-AB4C-717B31761731}"/>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id="{FE68F974-E6E2-A504-0E65-0A7196E4E2A7}"/>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id="{7C8E5F3E-F242-6BB7-799F-7973B88CBF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409" y="119270"/>
            <a:ext cx="10257182" cy="6632713"/>
          </a:xfrm>
          <a:prstGeom prst="rect">
            <a:avLst/>
          </a:prstGeom>
        </p:spPr>
      </p:pic>
    </p:spTree>
    <p:extLst>
      <p:ext uri="{BB962C8B-B14F-4D97-AF65-F5344CB8AC3E}">
        <p14:creationId xmlns:p14="http://schemas.microsoft.com/office/powerpoint/2010/main" val="4011852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C842E0-3BE6-7175-75F2-78D15B17C3F3}"/>
              </a:ext>
            </a:extLst>
          </p:cNvPr>
          <p:cNvSpPr>
            <a:spLocks noGrp="1"/>
          </p:cNvSpPr>
          <p:nvPr>
            <p:ph type="title"/>
          </p:nvPr>
        </p:nvSpPr>
        <p:spPr/>
        <p:txBody>
          <a:bodyPr>
            <a:normAutofit/>
          </a:bodyPr>
          <a:lstStyle/>
          <a:p>
            <a:r>
              <a:rPr lang="fr-FR" b="1" dirty="0">
                <a:solidFill>
                  <a:srgbClr val="008000"/>
                </a:solidFill>
                <a:effectLst/>
              </a:rPr>
              <a:t>Éthique et Valeurs du sport (lutte contre les violences et les discriminations)</a:t>
            </a:r>
            <a:endParaRPr lang="fr-FR" dirty="0"/>
          </a:p>
        </p:txBody>
      </p:sp>
      <p:sp>
        <p:nvSpPr>
          <p:cNvPr id="3" name="Espace réservé du contenu 2">
            <a:extLst>
              <a:ext uri="{FF2B5EF4-FFF2-40B4-BE49-F238E27FC236}">
                <a16:creationId xmlns:a16="http://schemas.microsoft.com/office/drawing/2014/main" id="{1EDEA3EF-717E-397B-BA5D-AEB55767FD49}"/>
              </a:ext>
            </a:extLst>
          </p:cNvPr>
          <p:cNvSpPr>
            <a:spLocks noGrp="1"/>
          </p:cNvSpPr>
          <p:nvPr>
            <p:ph idx="1"/>
          </p:nvPr>
        </p:nvSpPr>
        <p:spPr>
          <a:xfrm>
            <a:off x="4694207" y="1655110"/>
            <a:ext cx="6409427" cy="684662"/>
          </a:xfrm>
        </p:spPr>
        <p:txBody>
          <a:bodyPr/>
          <a:lstStyle/>
          <a:p>
            <a:r>
              <a:rPr lang="fr-FR" dirty="0"/>
              <a:t>Intervention de Laurent </a:t>
            </a:r>
            <a:r>
              <a:rPr lang="fr-FR" dirty="0" err="1"/>
              <a:t>Boyet</a:t>
            </a:r>
            <a:r>
              <a:rPr lang="fr-FR" dirty="0"/>
              <a:t> à suivre </a:t>
            </a:r>
          </a:p>
          <a:p>
            <a:endParaRPr lang="fr-FR" dirty="0"/>
          </a:p>
        </p:txBody>
      </p:sp>
      <p:pic>
        <p:nvPicPr>
          <p:cNvPr id="4" name="Picture 1" descr="GabaritPhoto...">
            <a:extLst>
              <a:ext uri="{FF2B5EF4-FFF2-40B4-BE49-F238E27FC236}">
                <a16:creationId xmlns:a16="http://schemas.microsoft.com/office/drawing/2014/main" id="{5080875C-3043-BD10-049A-23FBC02DF2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1659" y="2716380"/>
            <a:ext cx="4175140" cy="380282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83F53D15-9ADB-2320-D175-BAC041E15815}"/>
              </a:ext>
            </a:extLst>
          </p:cNvPr>
          <p:cNvSpPr txBox="1"/>
          <p:nvPr/>
        </p:nvSpPr>
        <p:spPr>
          <a:xfrm>
            <a:off x="770986" y="2254715"/>
            <a:ext cx="6409427" cy="923330"/>
          </a:xfrm>
          <a:prstGeom prst="rect">
            <a:avLst/>
          </a:prstGeom>
          <a:noFill/>
        </p:spPr>
        <p:txBody>
          <a:bodyPr wrap="square" rtlCol="0">
            <a:spAutoFit/>
          </a:bodyPr>
          <a:lstStyle/>
          <a:p>
            <a:r>
              <a:rPr lang="fr-FR" dirty="0"/>
              <a:t>Contexte règlementaire – code du sport </a:t>
            </a:r>
          </a:p>
          <a:p>
            <a:endParaRPr lang="fr-FR" dirty="0"/>
          </a:p>
          <a:p>
            <a:endParaRPr lang="fr-FR" dirty="0"/>
          </a:p>
        </p:txBody>
      </p:sp>
      <p:pic>
        <p:nvPicPr>
          <p:cNvPr id="7" name="Image 6">
            <a:extLst>
              <a:ext uri="{FF2B5EF4-FFF2-40B4-BE49-F238E27FC236}">
                <a16:creationId xmlns:a16="http://schemas.microsoft.com/office/drawing/2014/main" id="{26D660BB-C59E-35BC-7537-D0329B132E29}"/>
              </a:ext>
            </a:extLst>
          </p:cNvPr>
          <p:cNvPicPr>
            <a:picLocks noChangeAspect="1"/>
          </p:cNvPicPr>
          <p:nvPr/>
        </p:nvPicPr>
        <p:blipFill>
          <a:blip r:embed="rId3"/>
          <a:stretch>
            <a:fillRect/>
          </a:stretch>
        </p:blipFill>
        <p:spPr>
          <a:xfrm>
            <a:off x="838200" y="2820839"/>
            <a:ext cx="6342213" cy="3459658"/>
          </a:xfrm>
          <a:prstGeom prst="rect">
            <a:avLst/>
          </a:prstGeom>
        </p:spPr>
      </p:pic>
    </p:spTree>
    <p:extLst>
      <p:ext uri="{BB962C8B-B14F-4D97-AF65-F5344CB8AC3E}">
        <p14:creationId xmlns:p14="http://schemas.microsoft.com/office/powerpoint/2010/main" val="3818355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C842E0-3BE6-7175-75F2-78D15B17C3F3}"/>
              </a:ext>
            </a:extLst>
          </p:cNvPr>
          <p:cNvSpPr>
            <a:spLocks noGrp="1"/>
          </p:cNvSpPr>
          <p:nvPr>
            <p:ph type="title"/>
          </p:nvPr>
        </p:nvSpPr>
        <p:spPr/>
        <p:txBody>
          <a:bodyPr>
            <a:normAutofit/>
          </a:bodyPr>
          <a:lstStyle/>
          <a:p>
            <a:r>
              <a:rPr lang="fr-FR" b="1" dirty="0">
                <a:solidFill>
                  <a:srgbClr val="008000"/>
                </a:solidFill>
                <a:effectLst/>
              </a:rPr>
              <a:t>Éthique et Valeurs du sport (lutte contre les violences et les discriminations)</a:t>
            </a:r>
            <a:endParaRPr lang="fr-FR" dirty="0"/>
          </a:p>
        </p:txBody>
      </p:sp>
      <p:sp>
        <p:nvSpPr>
          <p:cNvPr id="3" name="Espace réservé du contenu 2">
            <a:extLst>
              <a:ext uri="{FF2B5EF4-FFF2-40B4-BE49-F238E27FC236}">
                <a16:creationId xmlns:a16="http://schemas.microsoft.com/office/drawing/2014/main" id="{1EDEA3EF-717E-397B-BA5D-AEB55767FD49}"/>
              </a:ext>
            </a:extLst>
          </p:cNvPr>
          <p:cNvSpPr>
            <a:spLocks noGrp="1"/>
          </p:cNvSpPr>
          <p:nvPr>
            <p:ph idx="1"/>
          </p:nvPr>
        </p:nvSpPr>
        <p:spPr>
          <a:xfrm>
            <a:off x="4694207" y="1655110"/>
            <a:ext cx="6409427" cy="684662"/>
          </a:xfrm>
        </p:spPr>
        <p:txBody>
          <a:bodyPr/>
          <a:lstStyle/>
          <a:p>
            <a:r>
              <a:rPr lang="fr-FR" dirty="0"/>
              <a:t>Intervention de Laurent </a:t>
            </a:r>
            <a:r>
              <a:rPr lang="fr-FR" dirty="0" err="1"/>
              <a:t>Boyet</a:t>
            </a:r>
            <a:r>
              <a:rPr lang="fr-FR" dirty="0"/>
              <a:t> à suivre </a:t>
            </a:r>
          </a:p>
          <a:p>
            <a:endParaRPr lang="fr-FR" dirty="0"/>
          </a:p>
        </p:txBody>
      </p:sp>
      <p:pic>
        <p:nvPicPr>
          <p:cNvPr id="4" name="Picture 1" descr="GabaritPhoto...">
            <a:extLst>
              <a:ext uri="{FF2B5EF4-FFF2-40B4-BE49-F238E27FC236}">
                <a16:creationId xmlns:a16="http://schemas.microsoft.com/office/drawing/2014/main" id="{5080875C-3043-BD10-049A-23FBC02DF2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1659" y="2716380"/>
            <a:ext cx="4175140" cy="380282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83F53D15-9ADB-2320-D175-BAC041E15815}"/>
              </a:ext>
            </a:extLst>
          </p:cNvPr>
          <p:cNvSpPr txBox="1"/>
          <p:nvPr/>
        </p:nvSpPr>
        <p:spPr>
          <a:xfrm>
            <a:off x="770986" y="2254715"/>
            <a:ext cx="6409427" cy="923330"/>
          </a:xfrm>
          <a:prstGeom prst="rect">
            <a:avLst/>
          </a:prstGeom>
          <a:noFill/>
        </p:spPr>
        <p:txBody>
          <a:bodyPr wrap="square" rtlCol="0">
            <a:spAutoFit/>
          </a:bodyPr>
          <a:lstStyle/>
          <a:p>
            <a:r>
              <a:rPr lang="fr-FR" dirty="0"/>
              <a:t>Contexte fédéral – </a:t>
            </a:r>
            <a:r>
              <a:rPr lang="fr-FR" dirty="0" err="1"/>
              <a:t>SynerGYM</a:t>
            </a:r>
            <a:r>
              <a:rPr lang="fr-FR" dirty="0"/>
              <a:t> 2024 </a:t>
            </a:r>
          </a:p>
          <a:p>
            <a:endParaRPr lang="fr-FR" dirty="0"/>
          </a:p>
          <a:p>
            <a:endParaRPr lang="fr-FR" dirty="0"/>
          </a:p>
        </p:txBody>
      </p:sp>
      <p:pic>
        <p:nvPicPr>
          <p:cNvPr id="10" name="Image 9">
            <a:extLst>
              <a:ext uri="{FF2B5EF4-FFF2-40B4-BE49-F238E27FC236}">
                <a16:creationId xmlns:a16="http://schemas.microsoft.com/office/drawing/2014/main" id="{BD3ED164-8B0E-8EA6-E23B-123F5AEF5FAA}"/>
              </a:ext>
            </a:extLst>
          </p:cNvPr>
          <p:cNvPicPr>
            <a:picLocks noChangeAspect="1"/>
          </p:cNvPicPr>
          <p:nvPr/>
        </p:nvPicPr>
        <p:blipFill>
          <a:blip r:embed="rId3"/>
          <a:stretch>
            <a:fillRect/>
          </a:stretch>
        </p:blipFill>
        <p:spPr>
          <a:xfrm>
            <a:off x="445201" y="2891649"/>
            <a:ext cx="7136464" cy="2367705"/>
          </a:xfrm>
          <a:prstGeom prst="rect">
            <a:avLst/>
          </a:prstGeom>
        </p:spPr>
      </p:pic>
    </p:spTree>
    <p:extLst>
      <p:ext uri="{BB962C8B-B14F-4D97-AF65-F5344CB8AC3E}">
        <p14:creationId xmlns:p14="http://schemas.microsoft.com/office/powerpoint/2010/main" val="2171601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1DC44F-1530-9FB6-A5FC-F09075DD7EB0}"/>
              </a:ext>
            </a:extLst>
          </p:cNvPr>
          <p:cNvSpPr>
            <a:spLocks noGrp="1"/>
          </p:cNvSpPr>
          <p:nvPr>
            <p:ph type="title"/>
          </p:nvPr>
        </p:nvSpPr>
        <p:spPr/>
        <p:txBody>
          <a:bodyPr/>
          <a:lstStyle/>
          <a:p>
            <a:r>
              <a:rPr lang="fr-FR" dirty="0"/>
              <a:t>Contacts utiles </a:t>
            </a:r>
          </a:p>
        </p:txBody>
      </p:sp>
      <p:pic>
        <p:nvPicPr>
          <p:cNvPr id="8" name="Espace réservé du contenu 7">
            <a:extLst>
              <a:ext uri="{FF2B5EF4-FFF2-40B4-BE49-F238E27FC236}">
                <a16:creationId xmlns:a16="http://schemas.microsoft.com/office/drawing/2014/main" id="{9C2E80E1-EAC9-EB07-B02E-93FAC3DA830D}"/>
              </a:ext>
            </a:extLst>
          </p:cNvPr>
          <p:cNvPicPr>
            <a:picLocks noGrp="1" noChangeAspect="1"/>
          </p:cNvPicPr>
          <p:nvPr>
            <p:ph idx="1"/>
          </p:nvPr>
        </p:nvPicPr>
        <p:blipFill>
          <a:blip r:embed="rId2"/>
          <a:stretch>
            <a:fillRect/>
          </a:stretch>
        </p:blipFill>
        <p:spPr>
          <a:xfrm>
            <a:off x="6191504" y="857232"/>
            <a:ext cx="4450183" cy="5143536"/>
          </a:xfrm>
        </p:spPr>
      </p:pic>
      <p:pic>
        <p:nvPicPr>
          <p:cNvPr id="10" name="Image 9">
            <a:extLst>
              <a:ext uri="{FF2B5EF4-FFF2-40B4-BE49-F238E27FC236}">
                <a16:creationId xmlns:a16="http://schemas.microsoft.com/office/drawing/2014/main" id="{EC5B76CF-455B-B1FA-5341-62463C6A04E1}"/>
              </a:ext>
            </a:extLst>
          </p:cNvPr>
          <p:cNvPicPr>
            <a:picLocks noChangeAspect="1"/>
          </p:cNvPicPr>
          <p:nvPr/>
        </p:nvPicPr>
        <p:blipFill>
          <a:blip r:embed="rId3"/>
          <a:stretch>
            <a:fillRect/>
          </a:stretch>
        </p:blipFill>
        <p:spPr>
          <a:xfrm>
            <a:off x="1981200" y="1441432"/>
            <a:ext cx="3498192" cy="5051443"/>
          </a:xfrm>
          <a:prstGeom prst="rect">
            <a:avLst/>
          </a:prstGeom>
        </p:spPr>
      </p:pic>
      <p:pic>
        <p:nvPicPr>
          <p:cNvPr id="2049" name="Picture 1" descr="Une image contenant texte&#10;&#10;Description générée automatiquement">
            <a:extLst>
              <a:ext uri="{FF2B5EF4-FFF2-40B4-BE49-F238E27FC236}">
                <a16:creationId xmlns:a16="http://schemas.microsoft.com/office/drawing/2014/main" id="{5ADA141C-EEBA-2791-D556-DD9BA198B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81200" cy="6667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62AB6FB5-3A57-BE21-FCC5-732DE90E35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000875" cy="13144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59B335FD-064F-F1B6-640D-14C875D9A1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019300" cy="5905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résentation | Asso. Les Papillons">
            <a:extLst>
              <a:ext uri="{FF2B5EF4-FFF2-40B4-BE49-F238E27FC236}">
                <a16:creationId xmlns:a16="http://schemas.microsoft.com/office/drawing/2014/main" id="{143A1FD7-8651-72B0-C91D-1EB572BC12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193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575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9C5A69C-AC2A-FDF8-C1A5-0975CA1F44EE}"/>
              </a:ext>
            </a:extLst>
          </p:cNvPr>
          <p:cNvSpPr>
            <a:spLocks noGrp="1"/>
          </p:cNvSpPr>
          <p:nvPr>
            <p:ph idx="1"/>
          </p:nvPr>
        </p:nvSpPr>
        <p:spPr>
          <a:xfrm>
            <a:off x="838200" y="1066500"/>
            <a:ext cx="10515600" cy="4790836"/>
          </a:xfrm>
        </p:spPr>
        <p:txBody>
          <a:bodyPr>
            <a:normAutofit/>
          </a:bodyPr>
          <a:lstStyle/>
          <a:p>
            <a:pPr marL="0" indent="0">
              <a:buNone/>
            </a:pPr>
            <a:r>
              <a:rPr lang="fr-FR" dirty="0"/>
              <a:t>Laurent </a:t>
            </a:r>
            <a:r>
              <a:rPr lang="fr-FR" dirty="0" err="1"/>
              <a:t>Boyet</a:t>
            </a:r>
            <a:endParaRPr lang="fr-FR" dirty="0"/>
          </a:p>
          <a:p>
            <a:r>
              <a:rPr lang="fr-FR" dirty="0"/>
              <a:t>Pour </a:t>
            </a:r>
            <a:r>
              <a:rPr lang="fr-FR" b="1" dirty="0"/>
              <a:t>l’Association Les Papillons</a:t>
            </a:r>
            <a:r>
              <a:rPr lang="fr-FR" dirty="0"/>
              <a:t>, association nationale de protection de l'enfance qui entend lutter contre les maltraitances infantiles notamment en déployant des Boîtes aux lettres Papillons® dans les écoles via le temps périscolaire et dans les clubs de sport. </a:t>
            </a:r>
          </a:p>
          <a:p>
            <a:pPr marL="0" indent="0">
              <a:spcAft>
                <a:spcPts val="750"/>
              </a:spcAft>
              <a:buNone/>
            </a:pPr>
            <a:endParaRPr lang="fr-FR" sz="1800" b="1" dirty="0">
              <a:solidFill>
                <a:srgbClr val="605455"/>
              </a:solidFill>
              <a:effectLst/>
              <a:latin typeface="Arial" panose="020B0604020202020204" pitchFamily="34" charset="0"/>
            </a:endParaRPr>
          </a:p>
          <a:p>
            <a:pPr marL="0" indent="0">
              <a:spcAft>
                <a:spcPts val="750"/>
              </a:spcAft>
              <a:buNone/>
            </a:pPr>
            <a:r>
              <a:rPr lang="fr-FR" sz="1800" b="1" dirty="0">
                <a:solidFill>
                  <a:srgbClr val="605455"/>
                </a:solidFill>
                <a:effectLst/>
                <a:latin typeface="Arial" panose="020B0604020202020204" pitchFamily="34" charset="0"/>
              </a:rPr>
              <a:t>Laurent BOYET,</a:t>
            </a:r>
            <a:endParaRPr lang="fr-FR" dirty="0">
              <a:effectLst/>
            </a:endParaRPr>
          </a:p>
          <a:p>
            <a:pPr marL="0" indent="0">
              <a:lnSpc>
                <a:spcPts val="450"/>
              </a:lnSpc>
              <a:spcAft>
                <a:spcPts val="750"/>
              </a:spcAft>
              <a:buNone/>
            </a:pPr>
            <a:r>
              <a:rPr lang="fr-FR" sz="1800" dirty="0">
                <a:solidFill>
                  <a:srgbClr val="5E6977"/>
                </a:solidFill>
                <a:effectLst/>
                <a:latin typeface="Arial" panose="020B0604020202020204" pitchFamily="34" charset="0"/>
              </a:rPr>
              <a:t>Président - Fondateur</a:t>
            </a:r>
            <a:endParaRPr lang="fr-FR" dirty="0">
              <a:effectLst/>
            </a:endParaRPr>
          </a:p>
          <a:p>
            <a:pPr marL="0" indent="0">
              <a:lnSpc>
                <a:spcPts val="825"/>
              </a:lnSpc>
              <a:spcAft>
                <a:spcPts val="750"/>
              </a:spcAft>
              <a:buNone/>
            </a:pPr>
            <a:r>
              <a:rPr lang="fr-FR" sz="1800" dirty="0">
                <a:solidFill>
                  <a:srgbClr val="5E6977"/>
                </a:solidFill>
                <a:effectLst/>
                <a:latin typeface="Arial" panose="020B0604020202020204" pitchFamily="34" charset="0"/>
              </a:rPr>
              <a:t>Association Les Papillons</a:t>
            </a:r>
          </a:p>
          <a:p>
            <a:pPr marL="0" indent="0">
              <a:lnSpc>
                <a:spcPts val="825"/>
              </a:lnSpc>
              <a:spcAft>
                <a:spcPts val="750"/>
              </a:spcAft>
              <a:buNone/>
            </a:pPr>
            <a:r>
              <a:rPr lang="fr-FR" sz="1800" dirty="0">
                <a:solidFill>
                  <a:srgbClr val="000000"/>
                </a:solidFill>
                <a:effectLst/>
                <a:latin typeface="Arial" panose="020B0604020202020204" pitchFamily="34" charset="0"/>
              </a:rPr>
              <a:t>04.68.81.96.47.</a:t>
            </a:r>
          </a:p>
          <a:p>
            <a:pPr marL="0" indent="0">
              <a:lnSpc>
                <a:spcPts val="825"/>
              </a:lnSpc>
              <a:spcAft>
                <a:spcPts val="750"/>
              </a:spcAft>
              <a:buNone/>
            </a:pPr>
            <a:r>
              <a:rPr lang="fr-FR" sz="1800" dirty="0">
                <a:solidFill>
                  <a:srgbClr val="5E6977"/>
                </a:solidFill>
                <a:latin typeface="Arial" panose="020B0604020202020204" pitchFamily="34" charset="0"/>
              </a:rPr>
              <a:t>contact@associationlespapillons.org</a:t>
            </a:r>
          </a:p>
          <a:p>
            <a:pPr marL="0" indent="0">
              <a:lnSpc>
                <a:spcPts val="825"/>
              </a:lnSpc>
              <a:spcAft>
                <a:spcPts val="750"/>
              </a:spcAft>
              <a:buNone/>
            </a:pPr>
            <a:endParaRPr lang="fr-FR" dirty="0">
              <a:effectLst/>
            </a:endParaRPr>
          </a:p>
          <a:p>
            <a:pPr marL="0" indent="0">
              <a:buNone/>
            </a:pPr>
            <a:endParaRPr lang="fr-FR" dirty="0"/>
          </a:p>
        </p:txBody>
      </p:sp>
      <p:pic>
        <p:nvPicPr>
          <p:cNvPr id="5" name="Image 4">
            <a:extLst>
              <a:ext uri="{FF2B5EF4-FFF2-40B4-BE49-F238E27FC236}">
                <a16:creationId xmlns:a16="http://schemas.microsoft.com/office/drawing/2014/main" id="{A663BC64-F7FB-8845-6529-C271BFF5B496}"/>
              </a:ext>
            </a:extLst>
          </p:cNvPr>
          <p:cNvPicPr>
            <a:picLocks noChangeAspect="1"/>
          </p:cNvPicPr>
          <p:nvPr/>
        </p:nvPicPr>
        <p:blipFill>
          <a:blip r:embed="rId2"/>
          <a:stretch>
            <a:fillRect/>
          </a:stretch>
        </p:blipFill>
        <p:spPr>
          <a:xfrm>
            <a:off x="5477773" y="3700576"/>
            <a:ext cx="4468483" cy="2692829"/>
          </a:xfrm>
          <a:prstGeom prst="rect">
            <a:avLst/>
          </a:prstGeom>
        </p:spPr>
      </p:pic>
    </p:spTree>
    <p:extLst>
      <p:ext uri="{BB962C8B-B14F-4D97-AF65-F5344CB8AC3E}">
        <p14:creationId xmlns:p14="http://schemas.microsoft.com/office/powerpoint/2010/main" val="2184489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6FEFA5-452F-0553-A163-9B1349D6FDA4}"/>
              </a:ext>
            </a:extLst>
          </p:cNvPr>
          <p:cNvSpPr>
            <a:spLocks noGrp="1"/>
          </p:cNvSpPr>
          <p:nvPr>
            <p:ph type="title"/>
          </p:nvPr>
        </p:nvSpPr>
        <p:spPr/>
        <p:txBody>
          <a:bodyPr/>
          <a:lstStyle/>
          <a:p>
            <a:r>
              <a:rPr lang="fr-FR" dirty="0"/>
              <a:t>Sources</a:t>
            </a:r>
          </a:p>
        </p:txBody>
      </p:sp>
      <p:sp>
        <p:nvSpPr>
          <p:cNvPr id="3" name="Espace réservé du contenu 2">
            <a:extLst>
              <a:ext uri="{FF2B5EF4-FFF2-40B4-BE49-F238E27FC236}">
                <a16:creationId xmlns:a16="http://schemas.microsoft.com/office/drawing/2014/main" id="{254BA16C-84BF-C393-23CD-FBD2057F0A36}"/>
              </a:ext>
            </a:extLst>
          </p:cNvPr>
          <p:cNvSpPr>
            <a:spLocks noGrp="1"/>
          </p:cNvSpPr>
          <p:nvPr>
            <p:ph idx="1"/>
          </p:nvPr>
        </p:nvSpPr>
        <p:spPr/>
        <p:txBody>
          <a:bodyPr/>
          <a:lstStyle/>
          <a:p>
            <a:r>
              <a:rPr lang="fr-FR" dirty="0">
                <a:hlinkClick r:id="rId2"/>
              </a:rPr>
              <a:t>https://www.economie.gouv.fr/mission-innovation/sensibilisation-aux-ecogestes</a:t>
            </a:r>
            <a:endParaRPr lang="fr-FR" dirty="0"/>
          </a:p>
          <a:p>
            <a:r>
              <a:rPr lang="fr-FR" dirty="0">
                <a:hlinkClick r:id="rId3"/>
              </a:rPr>
              <a:t>https://www.ffgym.fr/La_FFGYM/Responsabilite_Societale_Entreprises/Developpement_Durable/gymverte?utm_source=activetrail&amp;utm_medium=email&amp;utm_campaign=NL%20Hebdo</a:t>
            </a:r>
            <a:endParaRPr lang="fr-FR" dirty="0"/>
          </a:p>
          <a:p>
            <a:r>
              <a:rPr lang="fr-FR" dirty="0">
                <a:hlinkClick r:id="rId4"/>
              </a:rPr>
              <a:t>https://www.legifrance.gouv.fr/codes/section_lc/LEGITEXT000006071318/LEGISCTA000027277900/</a:t>
            </a:r>
            <a:r>
              <a:rPr lang="fr-FR" dirty="0"/>
              <a:t> </a:t>
            </a:r>
          </a:p>
          <a:p>
            <a:r>
              <a:rPr lang="fr-FR" dirty="0">
                <a:hlinkClick r:id="rId5"/>
              </a:rPr>
              <a:t>https://naitreetgrandir.com/fr/chroniques/joie-enfants-emotion-cultiver-isabelle-filliozat/</a:t>
            </a:r>
            <a:endParaRPr lang="fr-FR" dirty="0"/>
          </a:p>
          <a:p>
            <a:endParaRPr lang="fr-FR" dirty="0"/>
          </a:p>
        </p:txBody>
      </p:sp>
    </p:spTree>
    <p:extLst>
      <p:ext uri="{BB962C8B-B14F-4D97-AF65-F5344CB8AC3E}">
        <p14:creationId xmlns:p14="http://schemas.microsoft.com/office/powerpoint/2010/main" val="3050469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E5BC37-C56E-80BD-4FDF-9B6767D259DB}"/>
              </a:ext>
            </a:extLst>
          </p:cNvPr>
          <p:cNvSpPr>
            <a:spLocks noGrp="1"/>
          </p:cNvSpPr>
          <p:nvPr>
            <p:ph type="title"/>
          </p:nvPr>
        </p:nvSpPr>
        <p:spPr/>
        <p:txBody>
          <a:bodyPr/>
          <a:lstStyle/>
          <a:p>
            <a:r>
              <a:rPr lang="fr-FR" dirty="0"/>
              <a:t>Contacts utiles</a:t>
            </a:r>
          </a:p>
        </p:txBody>
      </p:sp>
      <p:sp>
        <p:nvSpPr>
          <p:cNvPr id="3" name="Espace réservé du contenu 2">
            <a:extLst>
              <a:ext uri="{FF2B5EF4-FFF2-40B4-BE49-F238E27FC236}">
                <a16:creationId xmlns:a16="http://schemas.microsoft.com/office/drawing/2014/main" id="{F771B1D4-5CCF-32A0-DB19-6E03D0AA6E05}"/>
              </a:ext>
            </a:extLst>
          </p:cNvPr>
          <p:cNvSpPr>
            <a:spLocks noGrp="1"/>
          </p:cNvSpPr>
          <p:nvPr>
            <p:ph idx="1"/>
          </p:nvPr>
        </p:nvSpPr>
        <p:spPr/>
        <p:txBody>
          <a:bodyPr/>
          <a:lstStyle/>
          <a:p>
            <a:r>
              <a:rPr lang="fr-FR" dirty="0"/>
              <a:t>Comité Régional Occitanie de Gymnastique</a:t>
            </a:r>
          </a:p>
          <a:p>
            <a:r>
              <a:rPr lang="fr-FR" dirty="0"/>
              <a:t>Conseil Régional Occitanie </a:t>
            </a:r>
          </a:p>
          <a:p>
            <a:r>
              <a:rPr lang="fr-FR" dirty="0"/>
              <a:t>SNCF </a:t>
            </a:r>
            <a:r>
              <a:rPr lang="fr-FR" dirty="0" err="1"/>
              <a:t>LiO</a:t>
            </a:r>
            <a:r>
              <a:rPr lang="fr-FR" dirty="0"/>
              <a:t> SNCF 0970823220 – opération train à 1€</a:t>
            </a:r>
          </a:p>
          <a:p>
            <a:r>
              <a:rPr lang="fr-FR" dirty="0"/>
              <a:t>Charlotte </a:t>
            </a:r>
            <a:r>
              <a:rPr lang="fr-FR" dirty="0" err="1"/>
              <a:t>Rotureau</a:t>
            </a:r>
            <a:r>
              <a:rPr lang="fr-FR" dirty="0"/>
              <a:t> – EVVI</a:t>
            </a:r>
            <a:br>
              <a:rPr lang="fr-FR" dirty="0"/>
            </a:br>
            <a:r>
              <a:rPr lang="fr-FR" sz="1800" u="sng" kern="0" dirty="0">
                <a:solidFill>
                  <a:srgbClr val="0000FF"/>
                </a:solidFill>
                <a:latin typeface="Arial" panose="020B06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charlotte.rotureau@evvi.fr</a:t>
            </a:r>
            <a:r>
              <a:rPr lang="fr-FR" sz="1800" u="sng" kern="0" dirty="0">
                <a:solidFill>
                  <a:srgbClr val="0000FF"/>
                </a:solidFill>
                <a:latin typeface="Arial" panose="020B0604020202020204" pitchFamily="34" charset="0"/>
                <a:cs typeface="Times New Roman" panose="02020603050405020304" pitchFamily="18" charset="0"/>
              </a:rPr>
              <a:t> </a:t>
            </a:r>
            <a:r>
              <a:rPr lang="fr-FR" sz="1800" kern="0" dirty="0">
                <a:solidFill>
                  <a:srgbClr val="000000"/>
                </a:solidFill>
                <a:effectLst/>
                <a:latin typeface="Arial" panose="020B0604020202020204" pitchFamily="34" charset="0"/>
                <a:ea typeface="Times New Roman" panose="02020603050405020304" pitchFamily="18" charset="0"/>
              </a:rPr>
              <a:t>	</a:t>
            </a:r>
            <a:endParaRPr lang="fr-FR" dirty="0"/>
          </a:p>
          <a:p>
            <a:r>
              <a:rPr lang="fr-FR" dirty="0"/>
              <a:t>Laurent </a:t>
            </a:r>
            <a:r>
              <a:rPr lang="fr-FR" dirty="0" err="1"/>
              <a:t>Boyet</a:t>
            </a:r>
            <a:r>
              <a:rPr lang="fr-FR" dirty="0"/>
              <a:t> – Association Les Papillons</a:t>
            </a:r>
            <a:br>
              <a:rPr lang="fr-FR" dirty="0"/>
            </a:br>
            <a:r>
              <a:rPr lang="fr-FR" sz="1800" u="sng" kern="0" dirty="0">
                <a:solidFill>
                  <a:srgbClr val="0000FF"/>
                </a:solidFill>
                <a:latin typeface="Arial" panose="020B06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contact@associationlespapillons.org</a:t>
            </a:r>
            <a:br>
              <a:rPr lang="fr-FR" dirty="0"/>
            </a:br>
            <a:endParaRPr lang="fr-FR" dirty="0"/>
          </a:p>
        </p:txBody>
      </p:sp>
    </p:spTree>
    <p:extLst>
      <p:ext uri="{BB962C8B-B14F-4D97-AF65-F5344CB8AC3E}">
        <p14:creationId xmlns:p14="http://schemas.microsoft.com/office/powerpoint/2010/main" val="1175662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B61ABE-229B-F48F-F7D3-073FC7ADAF4F}"/>
              </a:ext>
            </a:extLst>
          </p:cNvPr>
          <p:cNvSpPr>
            <a:spLocks noGrp="1"/>
          </p:cNvSpPr>
          <p:nvPr>
            <p:ph type="title"/>
          </p:nvPr>
        </p:nvSpPr>
        <p:spPr>
          <a:xfrm>
            <a:off x="838200" y="365125"/>
            <a:ext cx="10515600" cy="1172127"/>
          </a:xfrm>
        </p:spPr>
        <p:txBody>
          <a:bodyPr/>
          <a:lstStyle/>
          <a:p>
            <a:r>
              <a:rPr lang="fr-FR" dirty="0"/>
              <a:t>Programme de notre rdv et règles à respecter</a:t>
            </a:r>
          </a:p>
        </p:txBody>
      </p:sp>
      <p:sp>
        <p:nvSpPr>
          <p:cNvPr id="3" name="Espace réservé du contenu 2">
            <a:extLst>
              <a:ext uri="{FF2B5EF4-FFF2-40B4-BE49-F238E27FC236}">
                <a16:creationId xmlns:a16="http://schemas.microsoft.com/office/drawing/2014/main" id="{74C32002-3439-6C8F-6EF7-D2DE6B629AF3}"/>
              </a:ext>
            </a:extLst>
          </p:cNvPr>
          <p:cNvSpPr>
            <a:spLocks noGrp="1"/>
          </p:cNvSpPr>
          <p:nvPr>
            <p:ph idx="1"/>
          </p:nvPr>
        </p:nvSpPr>
        <p:spPr>
          <a:xfrm>
            <a:off x="838200" y="1825625"/>
            <a:ext cx="10515600" cy="2613853"/>
          </a:xfrm>
        </p:spPr>
        <p:txBody>
          <a:bodyPr/>
          <a:lstStyle/>
          <a:p>
            <a:pPr marL="0" marR="0">
              <a:spcBef>
                <a:spcPts val="0"/>
              </a:spcBef>
              <a:spcAft>
                <a:spcPts val="0"/>
              </a:spcAft>
              <a:buFont typeface="+mj-lt"/>
              <a:buAutoNum type="arabicPeriod"/>
            </a:pPr>
            <a:r>
              <a:rPr lang="fr-FR" b="1" dirty="0">
                <a:solidFill>
                  <a:srgbClr val="008000"/>
                </a:solidFill>
                <a:effectLst/>
              </a:rPr>
              <a:t>L'association Eco Responsable</a:t>
            </a:r>
            <a:endParaRPr lang="fr-FR" dirty="0">
              <a:effectLst/>
            </a:endParaRPr>
          </a:p>
          <a:p>
            <a:pPr marL="0" marR="0">
              <a:spcBef>
                <a:spcPts val="0"/>
              </a:spcBef>
              <a:spcAft>
                <a:spcPts val="0"/>
              </a:spcAft>
              <a:buFont typeface="+mj-lt"/>
              <a:buAutoNum type="arabicPeriod"/>
            </a:pPr>
            <a:r>
              <a:rPr lang="fr-FR" b="1" dirty="0">
                <a:solidFill>
                  <a:srgbClr val="008000"/>
                </a:solidFill>
                <a:effectLst/>
              </a:rPr>
              <a:t>Les problématiques Développement Durable</a:t>
            </a:r>
            <a:endParaRPr lang="fr-FR" dirty="0">
              <a:effectLst/>
            </a:endParaRPr>
          </a:p>
          <a:p>
            <a:pPr marL="0" marR="0">
              <a:spcBef>
                <a:spcPts val="0"/>
              </a:spcBef>
              <a:spcAft>
                <a:spcPts val="0"/>
              </a:spcAft>
              <a:buFont typeface="+mj-lt"/>
              <a:buAutoNum type="arabicPeriod"/>
            </a:pPr>
            <a:r>
              <a:rPr lang="fr-FR" b="1" dirty="0">
                <a:solidFill>
                  <a:srgbClr val="008000"/>
                </a:solidFill>
                <a:effectLst/>
              </a:rPr>
              <a:t>Les bonnes pratiques</a:t>
            </a:r>
            <a:endParaRPr lang="fr-FR" dirty="0">
              <a:effectLst/>
            </a:endParaRPr>
          </a:p>
          <a:p>
            <a:pPr marL="0" marR="0">
              <a:spcBef>
                <a:spcPts val="0"/>
              </a:spcBef>
              <a:spcAft>
                <a:spcPts val="0"/>
              </a:spcAft>
              <a:buFont typeface="+mj-lt"/>
              <a:buAutoNum type="arabicPeriod"/>
            </a:pPr>
            <a:r>
              <a:rPr lang="fr-FR" b="1" dirty="0">
                <a:solidFill>
                  <a:srgbClr val="008000"/>
                </a:solidFill>
                <a:effectLst/>
              </a:rPr>
              <a:t>La préparation de l’Opération Gym Verte</a:t>
            </a:r>
            <a:endParaRPr lang="fr-FR" dirty="0">
              <a:effectLst/>
            </a:endParaRPr>
          </a:p>
          <a:p>
            <a:pPr marL="0" marR="0">
              <a:spcBef>
                <a:spcPts val="0"/>
              </a:spcBef>
              <a:spcAft>
                <a:spcPts val="0"/>
              </a:spcAft>
              <a:buFont typeface="+mj-lt"/>
              <a:buAutoNum type="arabicPeriod"/>
            </a:pPr>
            <a:r>
              <a:rPr lang="fr-FR" b="1" dirty="0">
                <a:solidFill>
                  <a:srgbClr val="008000"/>
                </a:solidFill>
                <a:effectLst/>
              </a:rPr>
              <a:t>Éthique et Valeurs du sport (lutte contre les violences et les discriminations)</a:t>
            </a:r>
            <a:endParaRPr lang="fr-FR" dirty="0">
              <a:effectLst/>
            </a:endParaRPr>
          </a:p>
          <a:p>
            <a:endParaRPr lang="fr-FR" dirty="0"/>
          </a:p>
        </p:txBody>
      </p:sp>
      <p:sp>
        <p:nvSpPr>
          <p:cNvPr id="5" name="ZoneTexte 4">
            <a:extLst>
              <a:ext uri="{FF2B5EF4-FFF2-40B4-BE49-F238E27FC236}">
                <a16:creationId xmlns:a16="http://schemas.microsoft.com/office/drawing/2014/main" id="{2A6210AF-4ABA-59AF-18A0-95057FF63402}"/>
              </a:ext>
            </a:extLst>
          </p:cNvPr>
          <p:cNvSpPr txBox="1"/>
          <p:nvPr/>
        </p:nvSpPr>
        <p:spPr>
          <a:xfrm>
            <a:off x="1298713" y="4770783"/>
            <a:ext cx="8216348" cy="1200329"/>
          </a:xfrm>
          <a:prstGeom prst="rect">
            <a:avLst/>
          </a:prstGeom>
          <a:noFill/>
        </p:spPr>
        <p:txBody>
          <a:bodyPr wrap="square" rtlCol="0">
            <a:spAutoFit/>
          </a:bodyPr>
          <a:lstStyle/>
          <a:p>
            <a:r>
              <a:rPr lang="fr-FR" dirty="0"/>
              <a:t>Règles de notre webinaire ; </a:t>
            </a:r>
          </a:p>
          <a:p>
            <a:r>
              <a:rPr lang="fr-FR" dirty="0"/>
              <a:t>Je coupe mon micro lorsque je ne prends pas la parole</a:t>
            </a:r>
          </a:p>
          <a:p>
            <a:r>
              <a:rPr lang="fr-FR" dirty="0"/>
              <a:t>Prendre la parole au moins une fois durant le webinaire</a:t>
            </a:r>
          </a:p>
          <a:p>
            <a:endParaRPr lang="fr-FR" dirty="0"/>
          </a:p>
        </p:txBody>
      </p:sp>
    </p:spTree>
    <p:extLst>
      <p:ext uri="{BB962C8B-B14F-4D97-AF65-F5344CB8AC3E}">
        <p14:creationId xmlns:p14="http://schemas.microsoft.com/office/powerpoint/2010/main" val="567995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C0F88F-82C4-1FBD-B6C7-8B93A24AE2E8}"/>
              </a:ext>
            </a:extLst>
          </p:cNvPr>
          <p:cNvSpPr>
            <a:spLocks noGrp="1"/>
          </p:cNvSpPr>
          <p:nvPr>
            <p:ph type="title"/>
          </p:nvPr>
        </p:nvSpPr>
        <p:spPr/>
        <p:txBody>
          <a:bodyPr/>
          <a:lstStyle/>
          <a:p>
            <a:r>
              <a:rPr lang="fr-FR" b="1" dirty="0">
                <a:solidFill>
                  <a:srgbClr val="008000"/>
                </a:solidFill>
                <a:effectLst/>
              </a:rPr>
              <a:t>L'association Eco Responsable</a:t>
            </a:r>
            <a:endParaRPr lang="fr-FR" dirty="0"/>
          </a:p>
        </p:txBody>
      </p:sp>
      <p:sp>
        <p:nvSpPr>
          <p:cNvPr id="3" name="Espace réservé du contenu 2">
            <a:extLst>
              <a:ext uri="{FF2B5EF4-FFF2-40B4-BE49-F238E27FC236}">
                <a16:creationId xmlns:a16="http://schemas.microsoft.com/office/drawing/2014/main" id="{AB274A6D-9313-E8A7-4A34-DF2F5DFAD2AC}"/>
              </a:ext>
            </a:extLst>
          </p:cNvPr>
          <p:cNvSpPr>
            <a:spLocks noGrp="1"/>
          </p:cNvSpPr>
          <p:nvPr>
            <p:ph idx="1"/>
          </p:nvPr>
        </p:nvSpPr>
        <p:spPr>
          <a:xfrm>
            <a:off x="838200" y="1825625"/>
            <a:ext cx="6516757" cy="4351338"/>
          </a:xfrm>
        </p:spPr>
        <p:txBody>
          <a:bodyPr>
            <a:normAutofit fontScale="77500" lnSpcReduction="20000"/>
          </a:bodyPr>
          <a:lstStyle/>
          <a:p>
            <a:pPr marL="0" indent="0">
              <a:buNone/>
            </a:pPr>
            <a:r>
              <a:rPr lang="fr-FR" b="1" dirty="0"/>
              <a:t>Mais au fait, c'est quoi un écogeste ?</a:t>
            </a:r>
          </a:p>
          <a:p>
            <a:r>
              <a:rPr lang="fr-FR" dirty="0"/>
              <a:t>Un écogeste est un geste simple et banal de la vie de tous les jours comme aller au travail, faire la cuisine, se laver, jardiner, faire ses courses, un geste que chacun de nous peut faire afin de diminuer la pollution et améliorer son environnement.</a:t>
            </a:r>
          </a:p>
          <a:p>
            <a:r>
              <a:rPr lang="fr-FR" dirty="0"/>
              <a:t>Plus largement, réaliser un écogeste, c'est prendre en considération </a:t>
            </a:r>
            <a:r>
              <a:rPr lang="fr-FR" b="1" dirty="0"/>
              <a:t>les valeurs qui fondent le développement durable : la protection de l'environnement, l'équité sociale, la solidarité, le principe de responsabilité et de précaution</a:t>
            </a:r>
            <a:r>
              <a:rPr lang="fr-FR" dirty="0"/>
              <a:t>.</a:t>
            </a:r>
          </a:p>
          <a:p>
            <a:r>
              <a:rPr lang="fr-FR" dirty="0"/>
              <a:t>Changer ses mauvaises habitudes pour réaliser des écogestes, c'est prendre conscience des conséquences sociales et environnementales de chacune de nos actions. En quelque sorte, c'est </a:t>
            </a:r>
            <a:r>
              <a:rPr lang="fr-FR" b="1" dirty="0">
                <a:solidFill>
                  <a:schemeClr val="accent6">
                    <a:lumMod val="75000"/>
                  </a:schemeClr>
                </a:solidFill>
              </a:rPr>
              <a:t>adopter un comportement écocitoyen</a:t>
            </a:r>
            <a:r>
              <a:rPr lang="fr-FR" dirty="0"/>
              <a:t>.</a:t>
            </a:r>
          </a:p>
          <a:p>
            <a:endParaRPr lang="fr-FR" dirty="0"/>
          </a:p>
        </p:txBody>
      </p:sp>
      <p:pic>
        <p:nvPicPr>
          <p:cNvPr id="4" name="Picture 1" descr="GabaritPhoto...">
            <a:extLst>
              <a:ext uri="{FF2B5EF4-FFF2-40B4-BE49-F238E27FC236}">
                <a16:creationId xmlns:a16="http://schemas.microsoft.com/office/drawing/2014/main" id="{53ED1727-32F8-5D49-5300-488711507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0929" y="2690047"/>
            <a:ext cx="4175140" cy="3802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119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074B1BE-2CFA-9A19-30BA-F512586933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268" y="1411857"/>
            <a:ext cx="2017143" cy="2017143"/>
          </a:xfrm>
          <a:prstGeom prst="rect">
            <a:avLst/>
          </a:prstGeom>
        </p:spPr>
      </p:pic>
      <p:sp>
        <p:nvSpPr>
          <p:cNvPr id="2" name="Titre 1">
            <a:extLst>
              <a:ext uri="{FF2B5EF4-FFF2-40B4-BE49-F238E27FC236}">
                <a16:creationId xmlns:a16="http://schemas.microsoft.com/office/drawing/2014/main" id="{39B46D95-FE9B-8275-8EA8-46CB8C09C307}"/>
              </a:ext>
            </a:extLst>
          </p:cNvPr>
          <p:cNvSpPr>
            <a:spLocks noGrp="1"/>
          </p:cNvSpPr>
          <p:nvPr>
            <p:ph type="title"/>
          </p:nvPr>
        </p:nvSpPr>
        <p:spPr/>
        <p:txBody>
          <a:bodyPr/>
          <a:lstStyle/>
          <a:p>
            <a:r>
              <a:rPr lang="fr-FR" b="1" dirty="0">
                <a:solidFill>
                  <a:srgbClr val="008000"/>
                </a:solidFill>
                <a:effectLst/>
              </a:rPr>
              <a:t>Les problématiques Développement Durable</a:t>
            </a:r>
            <a:endParaRPr lang="fr-FR" dirty="0"/>
          </a:p>
        </p:txBody>
      </p:sp>
      <p:sp>
        <p:nvSpPr>
          <p:cNvPr id="3" name="Espace réservé du contenu 2">
            <a:extLst>
              <a:ext uri="{FF2B5EF4-FFF2-40B4-BE49-F238E27FC236}">
                <a16:creationId xmlns:a16="http://schemas.microsoft.com/office/drawing/2014/main" id="{4DCB6FDA-7DA5-E36B-5B4E-80352F5A9B32}"/>
              </a:ext>
            </a:extLst>
          </p:cNvPr>
          <p:cNvSpPr>
            <a:spLocks noGrp="1"/>
          </p:cNvSpPr>
          <p:nvPr>
            <p:ph idx="1"/>
          </p:nvPr>
        </p:nvSpPr>
        <p:spPr>
          <a:xfrm>
            <a:off x="838200" y="1825625"/>
            <a:ext cx="6450496" cy="4351338"/>
          </a:xfrm>
        </p:spPr>
        <p:txBody>
          <a:bodyPr/>
          <a:lstStyle/>
          <a:p>
            <a:r>
              <a:rPr lang="fr-FR" dirty="0"/>
              <a:t>Comment faire naitre les vocations autour de soi ?</a:t>
            </a:r>
          </a:p>
          <a:p>
            <a:r>
              <a:rPr lang="fr-FR" dirty="0"/>
              <a:t>Quelles actions pour les meilleurs effets ?</a:t>
            </a:r>
          </a:p>
          <a:p>
            <a:r>
              <a:rPr lang="fr-FR" dirty="0"/>
              <a:t>Comment être sûr de bien quantifier l’impact de son action ?</a:t>
            </a:r>
          </a:p>
          <a:p>
            <a:r>
              <a:rPr lang="fr-FR" dirty="0"/>
              <a:t>Comment concilier développement durable et équilibre économique ?</a:t>
            </a:r>
          </a:p>
          <a:p>
            <a:r>
              <a:rPr lang="fr-FR" dirty="0"/>
              <a:t>Est-ce que développement et durabilité sont compatibles ?</a:t>
            </a:r>
          </a:p>
        </p:txBody>
      </p:sp>
      <p:pic>
        <p:nvPicPr>
          <p:cNvPr id="4" name="Picture 1" descr="GabaritPhoto...">
            <a:extLst>
              <a:ext uri="{FF2B5EF4-FFF2-40B4-BE49-F238E27FC236}">
                <a16:creationId xmlns:a16="http://schemas.microsoft.com/office/drawing/2014/main" id="{337F9118-F36A-0C2F-3717-36CE143CE0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4424" y="2690047"/>
            <a:ext cx="4175140" cy="3802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718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E5C161-2037-7EDF-1092-C611216F0CDF}"/>
              </a:ext>
            </a:extLst>
          </p:cNvPr>
          <p:cNvSpPr>
            <a:spLocks noGrp="1"/>
          </p:cNvSpPr>
          <p:nvPr>
            <p:ph type="title"/>
          </p:nvPr>
        </p:nvSpPr>
        <p:spPr/>
        <p:txBody>
          <a:bodyPr/>
          <a:lstStyle/>
          <a:p>
            <a:r>
              <a:rPr lang="fr-FR" b="1" dirty="0">
                <a:solidFill>
                  <a:srgbClr val="008000"/>
                </a:solidFill>
                <a:effectLst/>
              </a:rPr>
              <a:t>Les bonnes pratiques</a:t>
            </a:r>
            <a:endParaRPr lang="fr-FR" dirty="0"/>
          </a:p>
        </p:txBody>
      </p:sp>
      <p:sp>
        <p:nvSpPr>
          <p:cNvPr id="3" name="Espace réservé du contenu 2">
            <a:extLst>
              <a:ext uri="{FF2B5EF4-FFF2-40B4-BE49-F238E27FC236}">
                <a16:creationId xmlns:a16="http://schemas.microsoft.com/office/drawing/2014/main" id="{0411C590-C1E6-C4DD-B827-92B99F50BF73}"/>
              </a:ext>
            </a:extLst>
          </p:cNvPr>
          <p:cNvSpPr>
            <a:spLocks noGrp="1"/>
          </p:cNvSpPr>
          <p:nvPr>
            <p:ph idx="1"/>
          </p:nvPr>
        </p:nvSpPr>
        <p:spPr>
          <a:xfrm>
            <a:off x="838200" y="1825625"/>
            <a:ext cx="6304722" cy="4351338"/>
          </a:xfrm>
        </p:spPr>
        <p:txBody>
          <a:bodyPr>
            <a:normAutofit lnSpcReduction="10000"/>
          </a:bodyPr>
          <a:lstStyle/>
          <a:p>
            <a:r>
              <a:rPr lang="fr-FR" dirty="0"/>
              <a:t>Quelques idées d’écogestes : </a:t>
            </a:r>
          </a:p>
          <a:p>
            <a:pPr marL="0" indent="0">
              <a:buNone/>
            </a:pPr>
            <a:r>
              <a:rPr lang="fr-FR" dirty="0"/>
              <a:t> créer une zone d'échanges, trier ses déchets, limiter les impressions, privilégier la lecture sur écran, recycler le papier, venir en vélo </a:t>
            </a:r>
            <a:r>
              <a:rPr lang="fr-FR"/>
              <a:t>au travail </a:t>
            </a:r>
            <a:r>
              <a:rPr lang="fr-FR" dirty="0"/>
              <a:t>ou favoriser le télétravail, réduire le nombre de mails et l'envoi de fichiers lourds, utiliser des objets durables et limiter le plastique comme utiliser son mug à la machine à café...</a:t>
            </a:r>
          </a:p>
          <a:p>
            <a:pPr marL="0" indent="0">
              <a:buNone/>
            </a:pPr>
            <a:r>
              <a:rPr lang="fr-FR" dirty="0"/>
              <a:t>Mais encore !</a:t>
            </a:r>
          </a:p>
          <a:p>
            <a:endParaRPr lang="fr-FR" dirty="0"/>
          </a:p>
        </p:txBody>
      </p:sp>
      <p:pic>
        <p:nvPicPr>
          <p:cNvPr id="4" name="Picture 1" descr="GabaritPhoto...">
            <a:extLst>
              <a:ext uri="{FF2B5EF4-FFF2-40B4-BE49-F238E27FC236}">
                <a16:creationId xmlns:a16="http://schemas.microsoft.com/office/drawing/2014/main" id="{02BAB817-2CDB-5A63-07C6-EB2C65F9AC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1660" y="2690047"/>
            <a:ext cx="4175140" cy="3802828"/>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2">
            <a:extLst>
              <a:ext uri="{FF2B5EF4-FFF2-40B4-BE49-F238E27FC236}">
                <a16:creationId xmlns:a16="http://schemas.microsoft.com/office/drawing/2014/main" id="{AEF2FF05-3ABB-5D6C-712E-56E6A1C5FE6A}"/>
              </a:ext>
            </a:extLst>
          </p:cNvPr>
          <p:cNvSpPr txBox="1">
            <a:spLocks/>
          </p:cNvSpPr>
          <p:nvPr/>
        </p:nvSpPr>
        <p:spPr>
          <a:xfrm>
            <a:off x="4711461" y="1253466"/>
            <a:ext cx="6822056" cy="687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Intervention de Charlotte </a:t>
            </a:r>
            <a:r>
              <a:rPr lang="fr-FR" dirty="0" err="1"/>
              <a:t>Rotureau</a:t>
            </a:r>
            <a:r>
              <a:rPr lang="fr-FR" dirty="0"/>
              <a:t> à suivre </a:t>
            </a:r>
          </a:p>
          <a:p>
            <a:endParaRPr lang="fr-FR" dirty="0"/>
          </a:p>
        </p:txBody>
      </p:sp>
    </p:spTree>
    <p:extLst>
      <p:ext uri="{BB962C8B-B14F-4D97-AF65-F5344CB8AC3E}">
        <p14:creationId xmlns:p14="http://schemas.microsoft.com/office/powerpoint/2010/main" val="1292661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73592AD-4EB4-C4CA-D532-3E05424CD636}"/>
              </a:ext>
            </a:extLst>
          </p:cNvPr>
          <p:cNvSpPr>
            <a:spLocks noGrp="1"/>
          </p:cNvSpPr>
          <p:nvPr>
            <p:ph idx="1"/>
          </p:nvPr>
        </p:nvSpPr>
        <p:spPr>
          <a:xfrm>
            <a:off x="286109" y="221112"/>
            <a:ext cx="11445815" cy="3005168"/>
          </a:xfrm>
        </p:spPr>
        <p:txBody>
          <a:bodyPr>
            <a:normAutofit/>
          </a:bodyPr>
          <a:lstStyle/>
          <a:p>
            <a:pPr marL="0" indent="0">
              <a:buNone/>
            </a:pPr>
            <a:r>
              <a:rPr lang="fr-FR" dirty="0"/>
              <a:t>Charlotte </a:t>
            </a:r>
            <a:r>
              <a:rPr lang="fr-FR" dirty="0" err="1"/>
              <a:t>Rotureau</a:t>
            </a:r>
            <a:endParaRPr lang="fr-FR" dirty="0"/>
          </a:p>
          <a:p>
            <a:r>
              <a:rPr lang="fr-FR" dirty="0"/>
              <a:t>Pour </a:t>
            </a:r>
            <a:r>
              <a:rPr lang="fr-FR" b="1" dirty="0"/>
              <a:t>EVVI </a:t>
            </a:r>
            <a:r>
              <a:rPr lang="fr-FR" dirty="0"/>
              <a:t>qui accompagne les organisations culturelles, sportives et touristiques à faire face aux défis actuels et à venir. </a:t>
            </a:r>
          </a:p>
          <a:p>
            <a:pPr marL="0" indent="0">
              <a:buNone/>
            </a:pPr>
            <a:r>
              <a:rPr lang="fr-FR" sz="2000" dirty="0"/>
              <a:t>Charlotte </a:t>
            </a:r>
            <a:r>
              <a:rPr lang="fr-FR" sz="2000" dirty="0" err="1"/>
              <a:t>Rotureau</a:t>
            </a:r>
            <a:br>
              <a:rPr lang="fr-FR" sz="2000" dirty="0"/>
            </a:br>
            <a:r>
              <a:rPr lang="fr-FR" sz="2000" dirty="0"/>
              <a:t>Accompagnatrice des changements</a:t>
            </a:r>
            <a:br>
              <a:rPr lang="fr-FR" sz="2000" dirty="0"/>
            </a:br>
            <a:r>
              <a:rPr lang="fr-FR" sz="2000" dirty="0"/>
              <a:t>charlotte.rotureau@evvi.fr </a:t>
            </a:r>
            <a:br>
              <a:rPr lang="fr-FR" sz="2000" dirty="0"/>
            </a:br>
            <a:r>
              <a:rPr lang="fr-FR" sz="2000" dirty="0"/>
              <a:t>   06 18 09 92 90 </a:t>
            </a:r>
            <a:br>
              <a:rPr lang="fr-FR" sz="2000" dirty="0"/>
            </a:br>
            <a:r>
              <a:rPr lang="fr-FR" sz="2000" dirty="0"/>
              <a:t>www.evvi.fr &amp; LinkedIn EVVI </a:t>
            </a:r>
          </a:p>
          <a:p>
            <a:endParaRPr lang="fr-FR" dirty="0"/>
          </a:p>
        </p:txBody>
      </p:sp>
      <p:pic>
        <p:nvPicPr>
          <p:cNvPr id="14" name="Espace réservé du contenu 4">
            <a:extLst>
              <a:ext uri="{FF2B5EF4-FFF2-40B4-BE49-F238E27FC236}">
                <a16:creationId xmlns:a16="http://schemas.microsoft.com/office/drawing/2014/main" id="{1733CA87-BD15-9DEE-5E4A-05F640BD6B81}"/>
              </a:ext>
            </a:extLst>
          </p:cNvPr>
          <p:cNvPicPr>
            <a:picLocks noChangeAspect="1"/>
          </p:cNvPicPr>
          <p:nvPr/>
        </p:nvPicPr>
        <p:blipFill>
          <a:blip r:embed="rId2"/>
          <a:stretch>
            <a:fillRect/>
          </a:stretch>
        </p:blipFill>
        <p:spPr>
          <a:xfrm>
            <a:off x="4615133" y="1939782"/>
            <a:ext cx="7487853" cy="5085560"/>
          </a:xfrm>
          <a:prstGeom prst="rect">
            <a:avLst/>
          </a:prstGeom>
        </p:spPr>
      </p:pic>
      <p:pic>
        <p:nvPicPr>
          <p:cNvPr id="16" name="Image 15">
            <a:extLst>
              <a:ext uri="{FF2B5EF4-FFF2-40B4-BE49-F238E27FC236}">
                <a16:creationId xmlns:a16="http://schemas.microsoft.com/office/drawing/2014/main" id="{94CE23BE-A970-D451-27B3-46F8598D07E0}"/>
              </a:ext>
            </a:extLst>
          </p:cNvPr>
          <p:cNvPicPr>
            <a:picLocks noChangeAspect="1"/>
          </p:cNvPicPr>
          <p:nvPr/>
        </p:nvPicPr>
        <p:blipFill>
          <a:blip r:embed="rId3"/>
          <a:stretch>
            <a:fillRect/>
          </a:stretch>
        </p:blipFill>
        <p:spPr>
          <a:xfrm>
            <a:off x="1233011" y="3703818"/>
            <a:ext cx="1686160" cy="847843"/>
          </a:xfrm>
          <a:prstGeom prst="rect">
            <a:avLst/>
          </a:prstGeom>
        </p:spPr>
      </p:pic>
    </p:spTree>
    <p:extLst>
      <p:ext uri="{BB962C8B-B14F-4D97-AF65-F5344CB8AC3E}">
        <p14:creationId xmlns:p14="http://schemas.microsoft.com/office/powerpoint/2010/main" val="1564725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46404E-7DBC-EA0B-2EC2-7EE8F3DB5E18}"/>
              </a:ext>
            </a:extLst>
          </p:cNvPr>
          <p:cNvSpPr>
            <a:spLocks noGrp="1"/>
          </p:cNvSpPr>
          <p:nvPr>
            <p:ph type="title"/>
          </p:nvPr>
        </p:nvSpPr>
        <p:spPr/>
        <p:txBody>
          <a:bodyPr/>
          <a:lstStyle/>
          <a:p>
            <a:r>
              <a:rPr lang="fr-FR" b="1" dirty="0">
                <a:solidFill>
                  <a:srgbClr val="008000"/>
                </a:solidFill>
                <a:effectLst/>
              </a:rPr>
              <a:t>La préparation de l’Opération Gym Verte</a:t>
            </a:r>
            <a:endParaRPr lang="fr-FR" dirty="0"/>
          </a:p>
        </p:txBody>
      </p:sp>
      <p:sp>
        <p:nvSpPr>
          <p:cNvPr id="3" name="Espace réservé du contenu 2">
            <a:extLst>
              <a:ext uri="{FF2B5EF4-FFF2-40B4-BE49-F238E27FC236}">
                <a16:creationId xmlns:a16="http://schemas.microsoft.com/office/drawing/2014/main" id="{2D5D6376-78C5-7394-92E7-F67FE1B88A41}"/>
              </a:ext>
            </a:extLst>
          </p:cNvPr>
          <p:cNvSpPr>
            <a:spLocks noGrp="1"/>
          </p:cNvSpPr>
          <p:nvPr>
            <p:ph idx="1"/>
          </p:nvPr>
        </p:nvSpPr>
        <p:spPr>
          <a:xfrm>
            <a:off x="838200" y="1825625"/>
            <a:ext cx="6490252" cy="4351338"/>
          </a:xfrm>
        </p:spPr>
        <p:txBody>
          <a:bodyPr/>
          <a:lstStyle/>
          <a:p>
            <a:r>
              <a:rPr lang="fr-FR" b="1" dirty="0"/>
              <a:t>Opération Gym Verte 2023</a:t>
            </a:r>
            <a:r>
              <a:rPr lang="fr-FR" dirty="0"/>
              <a:t> se déroulera du </a:t>
            </a:r>
            <a:r>
              <a:rPr lang="fr-FR" b="1" dirty="0"/>
              <a:t>dimanche 18 au vendredi 30 juin</a:t>
            </a:r>
            <a:r>
              <a:rPr lang="fr-FR" dirty="0"/>
              <a:t>. Cette opération est destinée à promouvoir le développement durable dans les clubs et surtout mobiliser nos licenciés à la qualité de notre environnement</a:t>
            </a:r>
          </a:p>
          <a:p>
            <a:endParaRPr lang="fr-FR" dirty="0"/>
          </a:p>
        </p:txBody>
      </p:sp>
      <p:pic>
        <p:nvPicPr>
          <p:cNvPr id="6" name="Picture 1" descr="GabaritPhoto...">
            <a:extLst>
              <a:ext uri="{FF2B5EF4-FFF2-40B4-BE49-F238E27FC236}">
                <a16:creationId xmlns:a16="http://schemas.microsoft.com/office/drawing/2014/main" id="{C925103C-B446-998D-FBBA-EEBEE6C9E8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4911" y="2690047"/>
            <a:ext cx="4175140" cy="38028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au 6">
            <a:extLst>
              <a:ext uri="{FF2B5EF4-FFF2-40B4-BE49-F238E27FC236}">
                <a16:creationId xmlns:a16="http://schemas.microsoft.com/office/drawing/2014/main" id="{ABCE9DD1-238B-328F-FADC-AD95EFB0D2CA}"/>
              </a:ext>
            </a:extLst>
          </p:cNvPr>
          <p:cNvGraphicFramePr>
            <a:graphicFrameLocks noGrp="1"/>
          </p:cNvGraphicFramePr>
          <p:nvPr>
            <p:extLst>
              <p:ext uri="{D42A27DB-BD31-4B8C-83A1-F6EECF244321}">
                <p14:modId xmlns:p14="http://schemas.microsoft.com/office/powerpoint/2010/main" val="184005586"/>
              </p:ext>
            </p:extLst>
          </p:nvPr>
        </p:nvGraphicFramePr>
        <p:xfrm>
          <a:off x="1892437" y="4803735"/>
          <a:ext cx="3620468" cy="920115"/>
        </p:xfrm>
        <a:graphic>
          <a:graphicData uri="http://schemas.openxmlformats.org/drawingml/2006/table">
            <a:tbl>
              <a:tblPr/>
              <a:tblGrid>
                <a:gridCol w="3620468">
                  <a:extLst>
                    <a:ext uri="{9D8B030D-6E8A-4147-A177-3AD203B41FA5}">
                      <a16:colId xmlns:a16="http://schemas.microsoft.com/office/drawing/2014/main" val="1134119126"/>
                    </a:ext>
                  </a:extLst>
                </a:gridCol>
              </a:tblGrid>
              <a:tr h="212185">
                <a:tc>
                  <a:txBody>
                    <a:bodyPr/>
                    <a:lstStyle/>
                    <a:p>
                      <a:endParaRPr lang="fr-FR" dirty="0"/>
                    </a:p>
                  </a:txBody>
                  <a:tcPr marL="0" marR="0" marT="85725" marB="0">
                    <a:lnL>
                      <a:noFill/>
                    </a:lnL>
                    <a:lnR>
                      <a:noFill/>
                    </a:lnR>
                    <a:lnT>
                      <a:noFill/>
                    </a:lnT>
                    <a:lnB>
                      <a:noFill/>
                    </a:lnB>
                  </a:tcPr>
                </a:tc>
                <a:extLst>
                  <a:ext uri="{0D108BD9-81ED-4DB2-BD59-A6C34878D82A}">
                    <a16:rowId xmlns:a16="http://schemas.microsoft.com/office/drawing/2014/main" val="2668932180"/>
                  </a:ext>
                </a:extLst>
              </a:tr>
              <a:tr h="330065">
                <a:tc>
                  <a:txBody>
                    <a:bodyPr/>
                    <a:lstStyle/>
                    <a:p>
                      <a:pPr algn="ctr" rtl="0" fontAlgn="t">
                        <a:lnSpc>
                          <a:spcPct val="100000"/>
                        </a:lnSpc>
                      </a:pPr>
                      <a:r>
                        <a:rPr lang="fr-FR" b="1" i="0" u="none" strike="noStrike" dirty="0">
                          <a:solidFill>
                            <a:srgbClr val="FFFFFF"/>
                          </a:solidFill>
                          <a:effectLst/>
                          <a:latin typeface="arial" panose="020B0604020202020204" pitchFamily="34" charset="0"/>
                          <a:hlinkClick r:id="rId3"/>
                        </a:rPr>
                        <a:t>En quoi ça consiste ?</a:t>
                      </a:r>
                      <a:endParaRPr lang="fr-FR" i="0" u="none" strike="noStrike" dirty="0">
                        <a:solidFill>
                          <a:srgbClr val="606060"/>
                        </a:solidFill>
                        <a:effectLst/>
                        <a:latin typeface="arial" panose="020B0604020202020204" pitchFamily="34" charset="0"/>
                      </a:endParaRPr>
                    </a:p>
                  </a:txBody>
                  <a:tcPr marL="142875" marR="142875" marT="142875" marB="142875" anchor="ctr">
                    <a:lnL>
                      <a:noFill/>
                    </a:lnL>
                    <a:lnR>
                      <a:noFill/>
                    </a:lnR>
                    <a:lnT>
                      <a:noFill/>
                    </a:lnT>
                    <a:lnB>
                      <a:noFill/>
                    </a:lnB>
                    <a:solidFill>
                      <a:srgbClr val="F5D214"/>
                    </a:solidFill>
                  </a:tcPr>
                </a:tc>
                <a:extLst>
                  <a:ext uri="{0D108BD9-81ED-4DB2-BD59-A6C34878D82A}">
                    <a16:rowId xmlns:a16="http://schemas.microsoft.com/office/drawing/2014/main" val="2510111326"/>
                  </a:ext>
                </a:extLst>
              </a:tr>
            </a:tbl>
          </a:graphicData>
        </a:graphic>
      </p:graphicFrame>
    </p:spTree>
    <p:extLst>
      <p:ext uri="{BB962C8B-B14F-4D97-AF65-F5344CB8AC3E}">
        <p14:creationId xmlns:p14="http://schemas.microsoft.com/office/powerpoint/2010/main" val="1565601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DED727-5AF7-106E-69A0-E158D5C4D34A}"/>
              </a:ext>
            </a:extLst>
          </p:cNvPr>
          <p:cNvSpPr>
            <a:spLocks noGrp="1"/>
          </p:cNvSpPr>
          <p:nvPr>
            <p:ph type="title"/>
          </p:nvPr>
        </p:nvSpPr>
        <p:spPr>
          <a:xfrm>
            <a:off x="838200" y="468642"/>
            <a:ext cx="10515600" cy="1325563"/>
          </a:xfrm>
        </p:spPr>
        <p:txBody>
          <a:bodyPr>
            <a:normAutofit/>
          </a:bodyPr>
          <a:lstStyle/>
          <a:p>
            <a:r>
              <a:rPr lang="fr-FR" dirty="0">
                <a:effectLst/>
              </a:rPr>
              <a:t>Les quatre actions fortes et concrètes restent identiques à la précédente édition, à savoir :</a:t>
            </a:r>
            <a:endParaRPr lang="fr-FR" dirty="0"/>
          </a:p>
        </p:txBody>
      </p:sp>
      <p:sp>
        <p:nvSpPr>
          <p:cNvPr id="3" name="Espace réservé du contenu 2">
            <a:extLst>
              <a:ext uri="{FF2B5EF4-FFF2-40B4-BE49-F238E27FC236}">
                <a16:creationId xmlns:a16="http://schemas.microsoft.com/office/drawing/2014/main" id="{C13B8A88-242C-9CCC-E348-7F099196A69D}"/>
              </a:ext>
            </a:extLst>
          </p:cNvPr>
          <p:cNvSpPr>
            <a:spLocks noGrp="1"/>
          </p:cNvSpPr>
          <p:nvPr>
            <p:ph idx="1"/>
          </p:nvPr>
        </p:nvSpPr>
        <p:spPr>
          <a:xfrm>
            <a:off x="838200" y="2048728"/>
            <a:ext cx="10515600" cy="3584321"/>
          </a:xfrm>
        </p:spPr>
        <p:txBody>
          <a:bodyPr>
            <a:normAutofit/>
          </a:bodyPr>
          <a:lstStyle/>
          <a:p>
            <a:pPr algn="just">
              <a:buFont typeface="+mj-lt"/>
              <a:buAutoNum type="arabicPeriod"/>
            </a:pPr>
            <a:r>
              <a:rPr lang="fr-FR" b="1" dirty="0">
                <a:effectLst/>
              </a:rPr>
              <a:t>Prendre soin de notre lieu de pratique</a:t>
            </a:r>
            <a:r>
              <a:rPr lang="fr-FR" dirty="0">
                <a:effectLst/>
              </a:rPr>
              <a:t> </a:t>
            </a:r>
            <a:r>
              <a:rPr lang="fr-FR" sz="2400" dirty="0">
                <a:effectLst/>
              </a:rPr>
              <a:t>(Ranger et nettoyer le gymnase ainsi que son environnement, classer et archiver les dossiers)</a:t>
            </a:r>
            <a:endParaRPr lang="fr-FR" dirty="0">
              <a:effectLst/>
            </a:endParaRPr>
          </a:p>
          <a:p>
            <a:pPr algn="just">
              <a:buFont typeface="+mj-lt"/>
              <a:buAutoNum type="arabicPeriod"/>
            </a:pPr>
            <a:r>
              <a:rPr lang="fr-FR" b="1" dirty="0">
                <a:effectLst/>
              </a:rPr>
              <a:t>Collecter les vêtements oubliés au club</a:t>
            </a:r>
            <a:r>
              <a:rPr lang="fr-FR" dirty="0">
                <a:effectLst/>
              </a:rPr>
              <a:t> </a:t>
            </a:r>
            <a:r>
              <a:rPr lang="fr-FR" sz="2400" dirty="0">
                <a:effectLst/>
              </a:rPr>
              <a:t>(Rassembler, laver, plier les vêtements récents et en bon état)</a:t>
            </a:r>
          </a:p>
          <a:p>
            <a:pPr algn="just">
              <a:buFont typeface="+mj-lt"/>
              <a:buAutoNum type="arabicPeriod"/>
            </a:pPr>
            <a:r>
              <a:rPr lang="fr-FR" b="1" dirty="0">
                <a:effectLst/>
              </a:rPr>
              <a:t>Attribuer les vêtements récupérés</a:t>
            </a:r>
            <a:r>
              <a:rPr lang="fr-FR" dirty="0">
                <a:effectLst/>
              </a:rPr>
              <a:t> </a:t>
            </a:r>
            <a:r>
              <a:rPr lang="fr-FR" sz="2400" dirty="0">
                <a:effectLst/>
              </a:rPr>
              <a:t>(Les orienter vers un groupement solidaire local)</a:t>
            </a:r>
          </a:p>
          <a:p>
            <a:pPr algn="just">
              <a:buFont typeface="+mj-lt"/>
              <a:buAutoNum type="arabicPeriod"/>
            </a:pPr>
            <a:r>
              <a:rPr lang="fr-FR" b="1" dirty="0">
                <a:effectLst/>
              </a:rPr>
              <a:t>Réduire les dépenses énergétiques des serveurs mondiaux</a:t>
            </a:r>
            <a:r>
              <a:rPr lang="fr-FR" dirty="0">
                <a:effectLst/>
              </a:rPr>
              <a:t> </a:t>
            </a:r>
            <a:r>
              <a:rPr lang="fr-FR" sz="2400" dirty="0">
                <a:effectLst/>
              </a:rPr>
              <a:t>(Effacer les documents inutiles (mails/vidéos) des smartphones et ordinateurs)</a:t>
            </a:r>
          </a:p>
          <a:p>
            <a:endParaRPr lang="fr-FR" dirty="0"/>
          </a:p>
        </p:txBody>
      </p:sp>
    </p:spTree>
    <p:extLst>
      <p:ext uri="{BB962C8B-B14F-4D97-AF65-F5344CB8AC3E}">
        <p14:creationId xmlns:p14="http://schemas.microsoft.com/office/powerpoint/2010/main" val="3401564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D5998BF-9004-D6D8-FED9-AA8C6044CB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5756" y="1186305"/>
            <a:ext cx="2524125" cy="1809750"/>
          </a:xfrm>
          <a:prstGeom prst="rect">
            <a:avLst/>
          </a:prstGeom>
        </p:spPr>
      </p:pic>
      <p:sp>
        <p:nvSpPr>
          <p:cNvPr id="3" name="Espace réservé du contenu 2">
            <a:extLst>
              <a:ext uri="{FF2B5EF4-FFF2-40B4-BE49-F238E27FC236}">
                <a16:creationId xmlns:a16="http://schemas.microsoft.com/office/drawing/2014/main" id="{9AE18607-68B7-F173-4538-BEB15B414452}"/>
              </a:ext>
            </a:extLst>
          </p:cNvPr>
          <p:cNvSpPr>
            <a:spLocks noGrp="1"/>
          </p:cNvSpPr>
          <p:nvPr>
            <p:ph idx="1"/>
          </p:nvPr>
        </p:nvSpPr>
        <p:spPr>
          <a:xfrm>
            <a:off x="1209136" y="2842404"/>
            <a:ext cx="10515600" cy="3334110"/>
          </a:xfrm>
        </p:spPr>
        <p:txBody>
          <a:bodyPr/>
          <a:lstStyle/>
          <a:p>
            <a:r>
              <a:rPr lang="fr-FR" dirty="0">
                <a:effectLst/>
              </a:rPr>
              <a:t>Afin de valoriser cette action citoyenne, un </a:t>
            </a:r>
            <a:r>
              <a:rPr lang="fr-FR" u="sng" dirty="0">
                <a:solidFill>
                  <a:srgbClr val="0000FF"/>
                </a:solidFill>
                <a:effectLst/>
              </a:rPr>
              <a:t>concours photos</a:t>
            </a:r>
            <a:r>
              <a:rPr lang="fr-FR" dirty="0">
                <a:effectLst/>
              </a:rPr>
              <a:t> vous est proposé. </a:t>
            </a:r>
          </a:p>
          <a:p>
            <a:r>
              <a:rPr lang="fr-FR" dirty="0">
                <a:effectLst/>
              </a:rPr>
              <a:t>Vos </a:t>
            </a:r>
            <a:r>
              <a:rPr lang="fr-FR" u="sng" dirty="0">
                <a:solidFill>
                  <a:srgbClr val="0000FF"/>
                </a:solidFill>
                <a:effectLst/>
              </a:rPr>
              <a:t>Référents Régionaux et Départementaux</a:t>
            </a:r>
            <a:r>
              <a:rPr lang="fr-FR" dirty="0">
                <a:effectLst/>
              </a:rPr>
              <a:t> et les services fédéraux, (</a:t>
            </a:r>
            <a:r>
              <a:rPr lang="fr-FR" u="sng" dirty="0">
                <a:solidFill>
                  <a:srgbClr val="0000FF"/>
                </a:solidFill>
                <a:effectLst/>
                <a:hlinkClick r:id="rId3"/>
              </a:rPr>
              <a:t>operationgymverte@ffgym.fr</a:t>
            </a:r>
            <a:r>
              <a:rPr lang="fr-FR" dirty="0">
                <a:effectLst/>
              </a:rPr>
              <a:t>) restent à votre écoute et peuvent vous accompagner dans cette démarche solidaire.</a:t>
            </a:r>
          </a:p>
          <a:p>
            <a:r>
              <a:rPr lang="fr-FR" dirty="0"/>
              <a:t>Les services fédéraux, (</a:t>
            </a:r>
            <a:r>
              <a:rPr lang="fr-FR" b="1" u="sng" strike="noStrike" dirty="0">
                <a:solidFill>
                  <a:srgbClr val="000080"/>
                </a:solidFill>
                <a:effectLst/>
                <a:hlinkClick r:id="rId3"/>
              </a:rPr>
              <a:t>operationgymverte@ffgym.fr</a:t>
            </a:r>
            <a:r>
              <a:rPr lang="fr-FR" dirty="0"/>
              <a:t>) restent à votre écoute pour vous accompagner dans cette démarche solidaire.</a:t>
            </a:r>
          </a:p>
        </p:txBody>
      </p:sp>
      <p:sp>
        <p:nvSpPr>
          <p:cNvPr id="4" name="ZoneTexte 3">
            <a:extLst>
              <a:ext uri="{FF2B5EF4-FFF2-40B4-BE49-F238E27FC236}">
                <a16:creationId xmlns:a16="http://schemas.microsoft.com/office/drawing/2014/main" id="{8B16283A-02F1-85E3-FC12-03026C0BF767}"/>
              </a:ext>
            </a:extLst>
          </p:cNvPr>
          <p:cNvSpPr txBox="1"/>
          <p:nvPr/>
        </p:nvSpPr>
        <p:spPr>
          <a:xfrm>
            <a:off x="948904" y="603850"/>
            <a:ext cx="7392839" cy="830997"/>
          </a:xfrm>
          <a:prstGeom prst="rect">
            <a:avLst/>
          </a:prstGeom>
          <a:noFill/>
        </p:spPr>
        <p:txBody>
          <a:bodyPr wrap="square" rtlCol="0">
            <a:spAutoFit/>
          </a:bodyPr>
          <a:lstStyle/>
          <a:p>
            <a:r>
              <a:rPr lang="fr-FR" sz="2400" dirty="0"/>
              <a:t>Votre club participe à l’action, mais vous ne l’avez pas fait savoir ! Notez le dans le forum du Webinaire svp ! </a:t>
            </a:r>
          </a:p>
        </p:txBody>
      </p:sp>
    </p:spTree>
    <p:extLst>
      <p:ext uri="{BB962C8B-B14F-4D97-AF65-F5344CB8AC3E}">
        <p14:creationId xmlns:p14="http://schemas.microsoft.com/office/powerpoint/2010/main" val="284269684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732</TotalTime>
  <Words>857</Words>
  <Application>Microsoft Office PowerPoint</Application>
  <PresentationFormat>Grand écran</PresentationFormat>
  <Paragraphs>66</Paragraphs>
  <Slides>15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Arial</vt:lpstr>
      <vt:lpstr>Calibri</vt:lpstr>
      <vt:lpstr>Calibri Light</vt:lpstr>
      <vt:lpstr>Thème Office</vt:lpstr>
      <vt:lpstr>Présentation PowerPoint</vt:lpstr>
      <vt:lpstr>Programme de notre rdv et règles à respecter</vt:lpstr>
      <vt:lpstr>L'association Eco Responsable</vt:lpstr>
      <vt:lpstr>Les problématiques Développement Durable</vt:lpstr>
      <vt:lpstr>Les bonnes pratiques</vt:lpstr>
      <vt:lpstr>Présentation PowerPoint</vt:lpstr>
      <vt:lpstr>La préparation de l’Opération Gym Verte</vt:lpstr>
      <vt:lpstr>Les quatre actions fortes et concrètes restent identiques à la précédente édition, à savoir :</vt:lpstr>
      <vt:lpstr>Présentation PowerPoint</vt:lpstr>
      <vt:lpstr>Éthique et Valeurs du sport (lutte contre les violences et les discriminations)</vt:lpstr>
      <vt:lpstr>Éthique et Valeurs du sport (lutte contre les violences et les discriminations)</vt:lpstr>
      <vt:lpstr>Contacts utiles </vt:lpstr>
      <vt:lpstr>Présentation PowerPoint</vt:lpstr>
      <vt:lpstr>Sources</vt:lpstr>
      <vt:lpstr>Contacts utiles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Damien Da Luz</dc:creator>
  <cp:lastModifiedBy>Damien Da Luz</cp:lastModifiedBy>
  <cp:revision>10</cp:revision>
  <cp:lastPrinted>2023-06-05T16:31:20Z</cp:lastPrinted>
  <dcterms:created xsi:type="dcterms:W3CDTF">2023-06-04T14:16:20Z</dcterms:created>
  <dcterms:modified xsi:type="dcterms:W3CDTF">2023-06-13T17:10:31Z</dcterms:modified>
</cp:coreProperties>
</file>