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itchFamily="34" charset="0"/>
      <p:regular r:id="rId46"/>
      <p:bold r:id="rId47"/>
      <p:italic r:id="rId48"/>
      <p:boldItalic r:id="rId49"/>
    </p:embeddedFont>
    <p:embeddedFont>
      <p:font typeface="Open Sans" charset="0"/>
      <p:regular r:id="rId50"/>
      <p:bold r:id="rId51"/>
      <p:italic r:id="rId52"/>
      <p:boldItalic r:id="rId53"/>
    </p:embeddedFont>
    <p:embeddedFont>
      <p:font typeface="Trebuchet MS" pitchFamily="34" charset="0"/>
      <p:regular r:id="rId54"/>
      <p:bold r:id="rId55"/>
      <p:italic r:id="rId56"/>
      <p:boldItalic r:id="rId57"/>
    </p:embeddedFont>
    <p:embeddedFont>
      <p:font typeface="Arial Black"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6B7BA01-31C6-4F0C-8F0D-E87CE773AE35}">
  <a:tblStyle styleId="{A6B7BA01-31C6-4F0C-8F0D-E87CE773AE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10" y="-67"/>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just" rtl="0">
              <a:lnSpc>
                <a:spcPct val="107000"/>
              </a:lnSpc>
              <a:spcBef>
                <a:spcPts val="800"/>
              </a:spcBef>
              <a:spcAft>
                <a:spcPts val="0"/>
              </a:spcAft>
              <a:buClr>
                <a:schemeClr val="dk1"/>
              </a:buClr>
              <a:buFont typeface="Arial"/>
              <a:buNone/>
            </a:pPr>
            <a:r>
              <a:rPr lang="en-US" sz="1000">
                <a:latin typeface="Arial"/>
                <a:ea typeface="Arial"/>
                <a:cs typeface="Arial"/>
                <a:sym typeface="Arial"/>
              </a:rPr>
              <a:t>Nous le verrons sur les différentes étapes : toutes les personnes faisant partie de l'association ou y contribuant sont concernées par le projet associatif. </a:t>
            </a:r>
            <a:endParaRPr sz="1000">
              <a:latin typeface="Arial"/>
              <a:ea typeface="Arial"/>
              <a:cs typeface="Arial"/>
              <a:sym typeface="Arial"/>
            </a:endParaRPr>
          </a:p>
          <a:p>
            <a:pPr marL="0" lvl="0" indent="0" algn="just" rtl="0">
              <a:lnSpc>
                <a:spcPct val="107000"/>
              </a:lnSpc>
              <a:spcBef>
                <a:spcPts val="800"/>
              </a:spcBef>
              <a:spcAft>
                <a:spcPts val="0"/>
              </a:spcAft>
              <a:buClr>
                <a:schemeClr val="dk1"/>
              </a:buClr>
              <a:buFont typeface="Arial"/>
              <a:buNone/>
            </a:pPr>
            <a:r>
              <a:rPr lang="en-US" sz="1000">
                <a:latin typeface="Arial"/>
                <a:ea typeface="Arial"/>
                <a:cs typeface="Arial"/>
                <a:sym typeface="Arial"/>
              </a:rPr>
              <a:t>Une équipe doit être constituée avec d’un chef de projet qui va animer et garantir l’état d’avancement du projet. </a:t>
            </a:r>
            <a:endParaRPr sz="1000">
              <a:solidFill>
                <a:srgbClr val="233352"/>
              </a:solidFill>
              <a:latin typeface="Arial"/>
              <a:ea typeface="Arial"/>
              <a:cs typeface="Arial"/>
              <a:sym typeface="Arial"/>
            </a:endParaRPr>
          </a:p>
          <a:p>
            <a:pPr marL="0" lvl="0" indent="0" algn="just" rtl="0">
              <a:lnSpc>
                <a:spcPct val="107000"/>
              </a:lnSpc>
              <a:spcBef>
                <a:spcPts val="800"/>
              </a:spcBef>
              <a:spcAft>
                <a:spcPts val="0"/>
              </a:spcAft>
              <a:buClr>
                <a:schemeClr val="dk1"/>
              </a:buClr>
              <a:buFont typeface="Arial"/>
              <a:buNone/>
            </a:pPr>
            <a:r>
              <a:rPr lang="en-US" sz="1000">
                <a:latin typeface="Arial"/>
                <a:ea typeface="Arial"/>
                <a:cs typeface="Arial"/>
                <a:sym typeface="Arial"/>
              </a:rPr>
              <a:t>Cette équipe est nécessaire afin de mieux analyser, synthétiser et opérationnaliser les données. Les outils présentés pendant la formation aident dans ce sens. Cette stratégie permet de balayer le fonctionnement global de l'association.</a:t>
            </a:r>
            <a:endParaRPr sz="1000">
              <a:solidFill>
                <a:srgbClr val="233352"/>
              </a:solidFill>
              <a:latin typeface="Arial"/>
              <a:ea typeface="Arial"/>
              <a:cs typeface="Arial"/>
              <a:sym typeface="Arial"/>
            </a:endParaRPr>
          </a:p>
          <a:p>
            <a:pPr marL="0" lvl="0" indent="0" algn="just" rtl="0">
              <a:lnSpc>
                <a:spcPct val="107000"/>
              </a:lnSpc>
              <a:spcBef>
                <a:spcPts val="800"/>
              </a:spcBef>
              <a:spcAft>
                <a:spcPts val="0"/>
              </a:spcAft>
              <a:buNone/>
            </a:pPr>
            <a:r>
              <a:rPr lang="en-US" sz="1000">
                <a:latin typeface="Arial"/>
                <a:ea typeface="Arial"/>
                <a:cs typeface="Arial"/>
                <a:sym typeface="Arial"/>
              </a:rPr>
              <a:t>Il est important que le projet associatif soit construit ensemble ; pour cela il est souhaitable de construire une équipe en mobilisant les différents profils du club (Dirigeant, Technicien, Bénévole, Salarié, Gymnaste, Juge etc.). </a:t>
            </a:r>
            <a:endParaRPr sz="1000">
              <a:latin typeface="Arial"/>
              <a:ea typeface="Arial"/>
              <a:cs typeface="Arial"/>
              <a:sym typeface="Arial"/>
            </a:endParaRPr>
          </a:p>
          <a:p>
            <a:pPr marL="0" lvl="0" indent="0" algn="just" rtl="0">
              <a:lnSpc>
                <a:spcPct val="107000"/>
              </a:lnSpc>
              <a:spcBef>
                <a:spcPts val="800"/>
              </a:spcBef>
              <a:spcAft>
                <a:spcPts val="0"/>
              </a:spcAft>
              <a:buNone/>
            </a:pPr>
            <a:r>
              <a:rPr lang="en-US" sz="1000">
                <a:latin typeface="Arial"/>
                <a:ea typeface="Arial"/>
                <a:cs typeface="Arial"/>
                <a:sym typeface="Arial"/>
              </a:rPr>
              <a:t>Le projet sera ainsi le projet de </a:t>
            </a:r>
            <a:r>
              <a:rPr lang="en-US" sz="1000" b="1" u="sng">
                <a:latin typeface="Arial"/>
                <a:ea typeface="Arial"/>
                <a:cs typeface="Arial"/>
                <a:sym typeface="Arial"/>
              </a:rPr>
              <a:t>TOUT</a:t>
            </a:r>
            <a:r>
              <a:rPr lang="en-US" sz="1000">
                <a:latin typeface="Arial"/>
                <a:ea typeface="Arial"/>
                <a:cs typeface="Arial"/>
                <a:sym typeface="Arial"/>
              </a:rPr>
              <a:t> le club et non pas la vision d’une seule personne ou d’une partie du Club.</a:t>
            </a:r>
            <a:endParaRPr sz="1000">
              <a:latin typeface="Arial"/>
              <a:ea typeface="Arial"/>
              <a:cs typeface="Arial"/>
              <a:sym typeface="Arial"/>
            </a:endParaRPr>
          </a:p>
        </p:txBody>
      </p:sp>
      <p:sp>
        <p:nvSpPr>
          <p:cNvPr id="162" name="Google Shape;1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866ebfd0d7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866ebfd0d7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1866ebfd0d7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8130ca76c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8130ca76c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130ca76c3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8130ca76c3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8130ca76c3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8130ca76c3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8130ca76c3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18130ca76c3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6a7d2f57d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6a7d2f57df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6a7d2f57df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a7d2f57d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6a7d2f57df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6a7d2f57df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866ebfd0d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866ebfd0d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866ebfd0d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8130ca76c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8130ca76c3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8130ca76c3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866ebfd0d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866ebfd0d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1866ebfd0d7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866ebfd0d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866ebfd0d7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1866ebfd0d7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866ebfd0d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866ebfd0d7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866ebfd0d7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8130ca76c3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8130ca76c3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18130ca76c3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866ebfd0d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866ebfd0d7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866ebfd0d7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8130ca76c3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8130ca76c3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8130ca76c3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8130ca76c3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8130ca76c3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8130ca76c3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8130ca76c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8130ca76c3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18130ca76c3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866ebfd0d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866ebfd0d7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1866ebfd0d7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866ebfd0d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866ebfd0d7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1866ebfd0d7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866ebfd0d7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866ebfd0d7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1866ebfd0d7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8130ca76c3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8130ca76c3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RH, RF, RM</a:t>
            </a:r>
            <a:endParaRPr/>
          </a:p>
        </p:txBody>
      </p:sp>
      <p:sp>
        <p:nvSpPr>
          <p:cNvPr id="351" name="Google Shape;351;g18130ca76c3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866ebfd0d7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866ebfd0d7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866ebfd0d7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866ebfd0d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866ebfd0d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1866ebfd0d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866ebfd0d7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866ebfd0d7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1866ebfd0d7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8130ca76c3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18130ca76c3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8130ca76c3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8130ca76c3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18130ca76c3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866ebfd0d7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866ebfd0d7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1866ebfd0d7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8130ca76c3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8130ca76c3_0_1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Préciser belle mise en page, photos, etc…</a:t>
            </a:r>
            <a:endParaRPr/>
          </a:p>
        </p:txBody>
      </p:sp>
      <p:sp>
        <p:nvSpPr>
          <p:cNvPr id="443" name="Google Shape;443;g18130ca76c3_0_1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86d9c4ef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86d9c4ef9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186d9c4ef9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8130ca76c3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18130ca76c3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8130ca76c3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8130ca76c3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18130ca76c3_0_1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866ebfd0d7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866ebfd0d7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1866ebfd0d7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8130ca76c3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8130ca76c3_0_2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18130ca76c3_0_2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84d3fd502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184d3fd502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GESTION : </a:t>
            </a:r>
            <a:endParaRPr sz="1000">
              <a:latin typeface="Arial"/>
              <a:ea typeface="Arial"/>
              <a:cs typeface="Arial"/>
              <a:sym typeface="Arial"/>
            </a:endParaRPr>
          </a:p>
          <a:p>
            <a:pPr marL="457200" lvl="0" indent="-292100" algn="just" rtl="0">
              <a:lnSpc>
                <a:spcPct val="140000"/>
              </a:lnSpc>
              <a:spcBef>
                <a:spcPts val="0"/>
              </a:spcBef>
              <a:spcAft>
                <a:spcPts val="0"/>
              </a:spcAft>
              <a:buSzPts val="1000"/>
              <a:buFont typeface="Open Sans"/>
              <a:buChar char="●"/>
            </a:pPr>
            <a:r>
              <a:rPr lang="en-US" sz="1000">
                <a:latin typeface="Arial"/>
                <a:ea typeface="Arial"/>
                <a:cs typeface="Arial"/>
                <a:sym typeface="Arial"/>
              </a:rPr>
              <a:t>Impulser la structuration du club via </a:t>
            </a:r>
            <a:r>
              <a:rPr lang="en-US" sz="1000" b="1">
                <a:solidFill>
                  <a:srgbClr val="082865"/>
                </a:solidFill>
                <a:latin typeface="Arial"/>
                <a:ea typeface="Arial"/>
                <a:cs typeface="Arial"/>
                <a:sym typeface="Arial"/>
              </a:rPr>
              <a:t>QUALICLUB</a:t>
            </a:r>
            <a:endParaRPr sz="1000" b="1">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Nécessaire à la rédaction des dossiers de subventions</a:t>
            </a:r>
            <a:endParaRPr sz="1000">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Guide dans la vie du club et gage de réussite</a:t>
            </a:r>
            <a:endParaRPr sz="1000">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Facilite la transmission et le relai entre les dirigeants bénévoles</a:t>
            </a: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ADHESION :</a:t>
            </a:r>
            <a:endParaRPr sz="1000">
              <a:latin typeface="Arial"/>
              <a:ea typeface="Arial"/>
              <a:cs typeface="Arial"/>
              <a:sym typeface="Arial"/>
            </a:endParaRPr>
          </a:p>
          <a:p>
            <a:pPr marL="457200" lvl="0" indent="-292100" algn="just" rtl="0">
              <a:lnSpc>
                <a:spcPct val="140020"/>
              </a:lnSpc>
              <a:spcBef>
                <a:spcPts val="0"/>
              </a:spcBef>
              <a:spcAft>
                <a:spcPts val="0"/>
              </a:spcAft>
              <a:buSzPts val="1000"/>
              <a:buChar char="●"/>
            </a:pPr>
            <a:r>
              <a:rPr lang="en-US" sz="1000">
                <a:latin typeface="Arial"/>
                <a:ea typeface="Arial"/>
                <a:cs typeface="Arial"/>
                <a:sym typeface="Arial"/>
              </a:rPr>
              <a:t>Créer une adhésion Interne auprès de l'équipe dirigeante, technique, bénévole et des adhérents </a:t>
            </a:r>
            <a:endParaRPr sz="1000">
              <a:latin typeface="Arial"/>
              <a:ea typeface="Arial"/>
              <a:cs typeface="Arial"/>
              <a:sym typeface="Arial"/>
            </a:endParaRPr>
          </a:p>
          <a:p>
            <a:pPr marL="457200" lvl="0" indent="-292100" algn="just" rtl="0">
              <a:lnSpc>
                <a:spcPct val="140020"/>
              </a:lnSpc>
              <a:spcBef>
                <a:spcPts val="0"/>
              </a:spcBef>
              <a:spcAft>
                <a:spcPts val="0"/>
              </a:spcAft>
              <a:buSzPts val="1000"/>
              <a:buChar char="●"/>
            </a:pPr>
            <a:r>
              <a:rPr lang="en-US" sz="1000">
                <a:latin typeface="Arial"/>
                <a:ea typeface="Arial"/>
                <a:cs typeface="Arial"/>
                <a:sym typeface="Arial"/>
              </a:rPr>
              <a:t>Dynamiser le club à travers de la ligne directrice commune à l'ensemble des acteurs et des projets mis en place</a:t>
            </a: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DEVELOPPEMENT : </a:t>
            </a:r>
            <a:endParaRPr sz="1000">
              <a:latin typeface="Arial"/>
              <a:ea typeface="Arial"/>
              <a:cs typeface="Arial"/>
              <a:sym typeface="Arial"/>
            </a:endParaRPr>
          </a:p>
          <a:p>
            <a:pPr marL="457200" lvl="0" indent="-292100" algn="l" rtl="0">
              <a:spcBef>
                <a:spcPts val="0"/>
              </a:spcBef>
              <a:spcAft>
                <a:spcPts val="0"/>
              </a:spcAft>
              <a:buSzPts val="1000"/>
              <a:buChar char="●"/>
            </a:pPr>
            <a:r>
              <a:rPr lang="en-US" sz="1000">
                <a:latin typeface="Arial"/>
                <a:ea typeface="Arial"/>
                <a:cs typeface="Arial"/>
                <a:sym typeface="Arial"/>
              </a:rPr>
              <a:t>Préparer l'avenir et la prospérité de son club</a:t>
            </a:r>
            <a:endParaRPr sz="1000">
              <a:latin typeface="Arial"/>
              <a:ea typeface="Arial"/>
              <a:cs typeface="Arial"/>
              <a:sym typeface="Arial"/>
            </a:endParaRPr>
          </a:p>
          <a:p>
            <a:pPr marL="457200" lvl="0" indent="-292100" algn="l" rtl="0">
              <a:spcBef>
                <a:spcPts val="0"/>
              </a:spcBef>
              <a:spcAft>
                <a:spcPts val="0"/>
              </a:spcAft>
              <a:buSzPts val="1000"/>
              <a:buChar char="●"/>
            </a:pPr>
            <a:r>
              <a:rPr lang="en-US" sz="1000">
                <a:latin typeface="Arial"/>
                <a:ea typeface="Arial"/>
                <a:cs typeface="Arial"/>
                <a:sym typeface="Arial"/>
              </a:rPr>
              <a:t>Evaluer son club et adapter ses actions selon des indicateurs</a:t>
            </a:r>
            <a:endParaRPr sz="1000">
              <a:latin typeface="Arial"/>
              <a:ea typeface="Arial"/>
              <a:cs typeface="Arial"/>
              <a:sym typeface="Arial"/>
            </a:endParaRPr>
          </a:p>
          <a:p>
            <a:pPr marL="457200" lvl="0" indent="-292100" algn="l" rtl="0">
              <a:spcBef>
                <a:spcPts val="0"/>
              </a:spcBef>
              <a:spcAft>
                <a:spcPts val="0"/>
              </a:spcAft>
              <a:buSzPts val="1000"/>
              <a:buChar char="●"/>
            </a:pPr>
            <a:r>
              <a:rPr lang="en-US" sz="1000">
                <a:latin typeface="Arial"/>
                <a:ea typeface="Arial"/>
                <a:cs typeface="Arial"/>
                <a:sym typeface="Arial"/>
              </a:rPr>
              <a:t>Prendre conscience et être en adéquation avec les politiques fédérales, locales et son environnement</a:t>
            </a: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COMMUNICATION : </a:t>
            </a:r>
            <a:endParaRPr sz="1000">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Être efficace dans les prises de décisions grâce à la définition d'objectifs précis et ciblés</a:t>
            </a:r>
            <a:endParaRPr sz="1000">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Outil de communication interne (améliore les relations)</a:t>
            </a:r>
            <a:endParaRPr sz="1000">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Outil de communication externe (partenariat, municipalité etc.)</a:t>
            </a:r>
            <a:endParaRPr sz="1000">
              <a:latin typeface="Arial"/>
              <a:ea typeface="Arial"/>
              <a:cs typeface="Arial"/>
              <a:sym typeface="Arial"/>
            </a:endParaRPr>
          </a:p>
          <a:p>
            <a:pPr marL="457200" lvl="0" indent="-292100" algn="just" rtl="0">
              <a:lnSpc>
                <a:spcPct val="140000"/>
              </a:lnSpc>
              <a:spcBef>
                <a:spcPts val="0"/>
              </a:spcBef>
              <a:spcAft>
                <a:spcPts val="0"/>
              </a:spcAft>
              <a:buSzPts val="1000"/>
              <a:buChar char="●"/>
            </a:pPr>
            <a:r>
              <a:rPr lang="en-US" sz="1000">
                <a:latin typeface="Arial"/>
                <a:ea typeface="Arial"/>
                <a:cs typeface="Arial"/>
                <a:sym typeface="Arial"/>
              </a:rPr>
              <a:t>Renforcer l'image du club.</a:t>
            </a:r>
            <a:endParaRPr sz="1000">
              <a:latin typeface="Arial"/>
              <a:ea typeface="Arial"/>
              <a:cs typeface="Arial"/>
              <a:sym typeface="Arial"/>
            </a:endParaRPr>
          </a:p>
          <a:p>
            <a:pPr marL="0" lvl="0" indent="0" algn="just" rtl="0">
              <a:lnSpc>
                <a:spcPct val="140000"/>
              </a:lnSpc>
              <a:spcBef>
                <a:spcPts val="0"/>
              </a:spcBef>
              <a:spcAft>
                <a:spcPts val="0"/>
              </a:spcAft>
              <a:buClr>
                <a:schemeClr val="dk1"/>
              </a:buClr>
              <a:buFont typeface="Arial"/>
              <a:buNone/>
            </a:pPr>
            <a:endParaRPr sz="1000">
              <a:latin typeface="Open Sans"/>
              <a:ea typeface="Open Sans"/>
              <a:cs typeface="Open Sans"/>
              <a:sym typeface="Open Sans"/>
            </a:endParaRPr>
          </a:p>
          <a:p>
            <a:pPr marL="0" lvl="0" indent="0" algn="l" rtl="0">
              <a:spcBef>
                <a:spcPts val="0"/>
              </a:spcBef>
              <a:spcAft>
                <a:spcPts val="0"/>
              </a:spcAft>
              <a:buNone/>
            </a:pPr>
            <a:endParaRPr sz="1000"/>
          </a:p>
        </p:txBody>
      </p:sp>
      <p:sp>
        <p:nvSpPr>
          <p:cNvPr id="97" name="Google Shape;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292100" algn="l" rtl="0">
              <a:lnSpc>
                <a:spcPct val="107000"/>
              </a:lnSpc>
              <a:spcBef>
                <a:spcPts val="0"/>
              </a:spcBef>
              <a:spcAft>
                <a:spcPts val="0"/>
              </a:spcAft>
              <a:buClr>
                <a:srgbClr val="233352"/>
              </a:buClr>
              <a:buSzPts val="1000"/>
              <a:buFont typeface="Arial"/>
              <a:buAutoNum type="arabicPeriod"/>
            </a:pPr>
            <a:r>
              <a:rPr lang="en-US" sz="1000">
                <a:solidFill>
                  <a:srgbClr val="233352"/>
                </a:solidFill>
                <a:latin typeface="Arial"/>
                <a:ea typeface="Arial"/>
                <a:cs typeface="Arial"/>
                <a:sym typeface="Arial"/>
              </a:rPr>
              <a:t>Nous vous conseillons un projet pluriannuel car c’est une démarche qui prend du temps surtout pour la partie diagnostic. Il est tout de même nécessaire de faire des réajustements chaque saison. </a:t>
            </a:r>
            <a:endParaRPr sz="1000">
              <a:solidFill>
                <a:srgbClr val="233352"/>
              </a:solidFill>
              <a:latin typeface="Arial"/>
              <a:ea typeface="Arial"/>
              <a:cs typeface="Arial"/>
              <a:sym typeface="Arial"/>
            </a:endParaRPr>
          </a:p>
          <a:p>
            <a:pPr marL="457200" lvl="0" indent="-292100" algn="l" rtl="0">
              <a:lnSpc>
                <a:spcPct val="107000"/>
              </a:lnSpc>
              <a:spcBef>
                <a:spcPts val="0"/>
              </a:spcBef>
              <a:spcAft>
                <a:spcPts val="0"/>
              </a:spcAft>
              <a:buClr>
                <a:srgbClr val="233352"/>
              </a:buClr>
              <a:buSzPts val="1000"/>
              <a:buFont typeface="Arial"/>
              <a:buAutoNum type="arabicPeriod"/>
            </a:pPr>
            <a:r>
              <a:rPr lang="en-US" sz="1000">
                <a:solidFill>
                  <a:srgbClr val="233352"/>
                </a:solidFill>
                <a:latin typeface="Arial"/>
                <a:ea typeface="Arial"/>
                <a:cs typeface="Arial"/>
                <a:sym typeface="Arial"/>
              </a:rPr>
              <a:t>Chaque Olympiade est un bon repère temporel, surtout pour nous, en temps qu’association affiliée à une Fédération Délégataire.</a:t>
            </a:r>
            <a:endParaRPr sz="1000">
              <a:solidFill>
                <a:srgbClr val="233352"/>
              </a:solidFill>
              <a:latin typeface="Arial"/>
              <a:ea typeface="Arial"/>
              <a:cs typeface="Arial"/>
              <a:sym typeface="Arial"/>
            </a:endParaRPr>
          </a:p>
          <a:p>
            <a:pPr marL="457200" lvl="0" indent="-292100" algn="l" rtl="0">
              <a:lnSpc>
                <a:spcPct val="107000"/>
              </a:lnSpc>
              <a:spcBef>
                <a:spcPts val="0"/>
              </a:spcBef>
              <a:spcAft>
                <a:spcPts val="0"/>
              </a:spcAft>
              <a:buClr>
                <a:srgbClr val="233352"/>
              </a:buClr>
              <a:buSzPts val="1000"/>
              <a:buFont typeface="Arial"/>
              <a:buAutoNum type="arabicPeriod"/>
            </a:pPr>
            <a:r>
              <a:rPr lang="en-US" sz="1000">
                <a:solidFill>
                  <a:srgbClr val="233352"/>
                </a:solidFill>
                <a:latin typeface="Arial"/>
                <a:ea typeface="Arial"/>
                <a:cs typeface="Arial"/>
                <a:sym typeface="Arial"/>
              </a:rPr>
              <a:t>Construire un projet associatif prend du temps mais il vous fera gagner un temps précieux au quotidien, car il évitera :</a:t>
            </a:r>
            <a:endParaRPr sz="1000">
              <a:solidFill>
                <a:srgbClr val="233352"/>
              </a:solidFill>
              <a:latin typeface="Arial"/>
              <a:ea typeface="Arial"/>
              <a:cs typeface="Arial"/>
              <a:sym typeface="Arial"/>
            </a:endParaRPr>
          </a:p>
          <a:p>
            <a:pPr marL="914400" lvl="1" indent="-292100" algn="l" rtl="0">
              <a:lnSpc>
                <a:spcPct val="107000"/>
              </a:lnSpc>
              <a:spcBef>
                <a:spcPts val="0"/>
              </a:spcBef>
              <a:spcAft>
                <a:spcPts val="0"/>
              </a:spcAft>
              <a:buClr>
                <a:srgbClr val="233352"/>
              </a:buClr>
              <a:buSzPts val="1000"/>
              <a:buFont typeface="Arial"/>
              <a:buAutoNum type="alphaLcPeriod"/>
            </a:pPr>
            <a:r>
              <a:rPr lang="en-US" sz="1000">
                <a:solidFill>
                  <a:srgbClr val="233352"/>
                </a:solidFill>
                <a:latin typeface="Arial"/>
                <a:ea typeface="Arial"/>
                <a:cs typeface="Arial"/>
                <a:sym typeface="Arial"/>
              </a:rPr>
              <a:t>des débats sans fin en réunion</a:t>
            </a:r>
            <a:endParaRPr sz="1000">
              <a:latin typeface="Arial"/>
              <a:ea typeface="Arial"/>
              <a:cs typeface="Arial"/>
              <a:sym typeface="Arial"/>
            </a:endParaRPr>
          </a:p>
          <a:p>
            <a:pPr marL="914400" lvl="1" indent="-292100" algn="l" rtl="0">
              <a:lnSpc>
                <a:spcPct val="107000"/>
              </a:lnSpc>
              <a:spcBef>
                <a:spcPts val="0"/>
              </a:spcBef>
              <a:spcAft>
                <a:spcPts val="0"/>
              </a:spcAft>
              <a:buClr>
                <a:srgbClr val="233352"/>
              </a:buClr>
              <a:buSzPts val="1000"/>
              <a:buFont typeface="Arial"/>
              <a:buAutoNum type="alphaLcPeriod"/>
            </a:pPr>
            <a:r>
              <a:rPr lang="en-US" sz="1000">
                <a:solidFill>
                  <a:srgbClr val="233352"/>
                </a:solidFill>
                <a:latin typeface="Arial"/>
                <a:ea typeface="Arial"/>
                <a:cs typeface="Arial"/>
                <a:sym typeface="Arial"/>
              </a:rPr>
              <a:t>d'être perdu dans les demandes de subvention</a:t>
            </a:r>
            <a:endParaRPr sz="1000">
              <a:latin typeface="Arial"/>
              <a:ea typeface="Arial"/>
              <a:cs typeface="Arial"/>
              <a:sym typeface="Arial"/>
            </a:endParaRPr>
          </a:p>
          <a:p>
            <a:pPr marL="914400" lvl="1" indent="-292100" algn="l" rtl="0">
              <a:lnSpc>
                <a:spcPct val="107000"/>
              </a:lnSpc>
              <a:spcBef>
                <a:spcPts val="0"/>
              </a:spcBef>
              <a:spcAft>
                <a:spcPts val="0"/>
              </a:spcAft>
              <a:buClr>
                <a:srgbClr val="233352"/>
              </a:buClr>
              <a:buSzPts val="1000"/>
              <a:buFont typeface="Arial"/>
              <a:buAutoNum type="alphaLcPeriod"/>
            </a:pPr>
            <a:r>
              <a:rPr lang="en-US" sz="1000">
                <a:solidFill>
                  <a:srgbClr val="233352"/>
                </a:solidFill>
                <a:latin typeface="Arial"/>
                <a:ea typeface="Arial"/>
                <a:cs typeface="Arial"/>
                <a:sym typeface="Arial"/>
              </a:rPr>
              <a:t>certains conflits avec les adhérents</a:t>
            </a:r>
            <a:endParaRPr sz="1000">
              <a:latin typeface="Arial"/>
              <a:ea typeface="Arial"/>
              <a:cs typeface="Arial"/>
              <a:sym typeface="Arial"/>
            </a:endParaRPr>
          </a:p>
          <a:p>
            <a:pPr marL="914400" lvl="1" indent="-292100" algn="l" rtl="0">
              <a:lnSpc>
                <a:spcPct val="107000"/>
              </a:lnSpc>
              <a:spcBef>
                <a:spcPts val="0"/>
              </a:spcBef>
              <a:spcAft>
                <a:spcPts val="0"/>
              </a:spcAft>
              <a:buClr>
                <a:srgbClr val="233352"/>
              </a:buClr>
              <a:buSzPts val="1000"/>
              <a:buFont typeface="Arial"/>
              <a:buAutoNum type="alphaLcPeriod"/>
            </a:pPr>
            <a:r>
              <a:rPr lang="en-US" sz="1000">
                <a:solidFill>
                  <a:srgbClr val="233352"/>
                </a:solidFill>
                <a:latin typeface="Arial"/>
                <a:ea typeface="Arial"/>
                <a:cs typeface="Arial"/>
                <a:sym typeface="Arial"/>
              </a:rPr>
              <a:t>des erreurs de communication par incompréhension</a:t>
            </a:r>
            <a:r>
              <a:rPr lang="en-US" sz="1000">
                <a:latin typeface="Arial"/>
                <a:ea typeface="Arial"/>
                <a:cs typeface="Arial"/>
                <a:sym typeface="Arial"/>
              </a:rPr>
              <a:t>, </a:t>
            </a:r>
            <a:r>
              <a:rPr lang="en-US" sz="1000">
                <a:solidFill>
                  <a:srgbClr val="233352"/>
                </a:solidFill>
                <a:latin typeface="Arial"/>
                <a:ea typeface="Arial"/>
                <a:cs typeface="Arial"/>
                <a:sym typeface="Arial"/>
              </a:rPr>
              <a:t>etc.</a:t>
            </a:r>
            <a:endParaRPr sz="1000">
              <a:solidFill>
                <a:srgbClr val="233352"/>
              </a:solidFill>
              <a:latin typeface="Arial"/>
              <a:ea typeface="Arial"/>
              <a:cs typeface="Arial"/>
              <a:sym typeface="Arial"/>
            </a:endParaRPr>
          </a:p>
          <a:p>
            <a:pPr marL="457200" lvl="0" indent="-292100" algn="l" rtl="0">
              <a:lnSpc>
                <a:spcPct val="107000"/>
              </a:lnSpc>
              <a:spcBef>
                <a:spcPts val="0"/>
              </a:spcBef>
              <a:spcAft>
                <a:spcPts val="0"/>
              </a:spcAft>
              <a:buClr>
                <a:srgbClr val="233352"/>
              </a:buClr>
              <a:buSzPts val="1000"/>
              <a:buFont typeface="Arial"/>
              <a:buAutoNum type="arabicPeriod"/>
            </a:pPr>
            <a:r>
              <a:rPr lang="en-US" sz="1000">
                <a:solidFill>
                  <a:srgbClr val="233352"/>
                </a:solidFill>
                <a:latin typeface="Arial"/>
                <a:ea typeface="Arial"/>
                <a:cs typeface="Arial"/>
                <a:sym typeface="Arial"/>
              </a:rPr>
              <a:t>Le temps de la construction se fera en fonction du temps disponible et des ressources. Afin d’être serein, un planning doit être établi sur les différentes étapes. Il n’est pas absurde de prévoir 6 mois à 1 an avant sa mise en place complète.</a:t>
            </a:r>
            <a:endParaRPr sz="1000">
              <a:solidFill>
                <a:srgbClr val="233352"/>
              </a:solidFill>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p:txBody>
      </p:sp>
      <p:sp>
        <p:nvSpPr>
          <p:cNvPr id="146" name="Google Shape;1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bg>
      <p:bgPr>
        <a:solidFill>
          <a:schemeClr val="lt1"/>
        </a:solidFill>
        <a:effectLst/>
      </p:bgPr>
    </p:bg>
    <p:spTree>
      <p:nvGrpSpPr>
        <p:cNvPr id="1" name="Shape 26"/>
        <p:cNvGrpSpPr/>
        <p:nvPr/>
      </p:nvGrpSpPr>
      <p:grpSpPr>
        <a:xfrm>
          <a:off x="0" y="0"/>
          <a:ext cx="0" cy="0"/>
          <a:chOff x="0" y="0"/>
          <a:chExt cx="0" cy="0"/>
        </a:xfrm>
      </p:grpSpPr>
      <p:sp>
        <p:nvSpPr>
          <p:cNvPr id="27" name="Google Shape;27;p2"/>
          <p:cNvSpPr txBox="1">
            <a:spLocks noGrp="1"/>
          </p:cNvSpPr>
          <p:nvPr>
            <p:ph type="ctrTitle"/>
          </p:nvPr>
        </p:nvSpPr>
        <p:spPr>
          <a:xfrm>
            <a:off x="1269172" y="3429000"/>
            <a:ext cx="10093626" cy="143714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C0614"/>
              </a:buClr>
              <a:buSzPts val="5400"/>
              <a:buFont typeface="Calibri"/>
              <a:buNone/>
              <a:defRPr sz="5400">
                <a:solidFill>
                  <a:srgbClr val="EC061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subTitle" idx="1"/>
          </p:nvPr>
        </p:nvSpPr>
        <p:spPr>
          <a:xfrm>
            <a:off x="1269172" y="5027245"/>
            <a:ext cx="10093626" cy="579472"/>
          </a:xfrm>
          <a:prstGeom prst="rect">
            <a:avLst/>
          </a:prstGeom>
          <a:noFill/>
          <a:ln>
            <a:noFill/>
          </a:ln>
        </p:spPr>
        <p:txBody>
          <a:bodyPr spcFirstLastPara="1" wrap="square" lIns="91425" tIns="45700" rIns="91425" bIns="45700" anchor="ctr" anchorCtr="0">
            <a:normAutofit/>
          </a:bodyPr>
          <a:lstStyle>
            <a:lvl1pPr lvl="0" algn="l">
              <a:spcBef>
                <a:spcPts val="600"/>
              </a:spcBef>
              <a:spcAft>
                <a:spcPts val="0"/>
              </a:spcAft>
              <a:buSzPts val="1980"/>
              <a:buNone/>
              <a:defRPr>
                <a:solidFill>
                  <a:srgbClr val="1A1D57"/>
                </a:solidFill>
              </a:defRPr>
            </a:lvl1pPr>
            <a:lvl2pPr lvl="1" algn="ctr">
              <a:spcBef>
                <a:spcPts val="400"/>
              </a:spcBef>
              <a:spcAft>
                <a:spcPts val="0"/>
              </a:spcAft>
              <a:buSzPts val="1280"/>
              <a:buNone/>
              <a:defRPr>
                <a:solidFill>
                  <a:srgbClr val="8A8D96"/>
                </a:solidFill>
              </a:defRPr>
            </a:lvl2pPr>
            <a:lvl3pPr lvl="2" algn="ctr">
              <a:spcBef>
                <a:spcPts val="200"/>
              </a:spcBef>
              <a:spcAft>
                <a:spcPts val="0"/>
              </a:spcAft>
              <a:buSzPts val="1400"/>
              <a:buNone/>
              <a:defRPr>
                <a:solidFill>
                  <a:srgbClr val="8A8D96"/>
                </a:solidFill>
              </a:defRPr>
            </a:lvl3pPr>
            <a:lvl4pPr lvl="3" algn="ctr">
              <a:spcBef>
                <a:spcPts val="200"/>
              </a:spcBef>
              <a:spcAft>
                <a:spcPts val="0"/>
              </a:spcAft>
              <a:buSzPts val="1200"/>
              <a:buNone/>
              <a:defRPr>
                <a:solidFill>
                  <a:srgbClr val="8A8D96"/>
                </a:solidFill>
              </a:defRPr>
            </a:lvl4pPr>
            <a:lvl5pPr lvl="4" algn="ctr">
              <a:spcBef>
                <a:spcPts val="200"/>
              </a:spcBef>
              <a:spcAft>
                <a:spcPts val="0"/>
              </a:spcAft>
              <a:buSzPts val="1200"/>
              <a:buNone/>
              <a:defRPr>
                <a:solidFill>
                  <a:srgbClr val="8A8D96"/>
                </a:solidFill>
              </a:defRPr>
            </a:lvl5pPr>
            <a:lvl6pPr lvl="5" algn="ctr">
              <a:spcBef>
                <a:spcPts val="1000"/>
              </a:spcBef>
              <a:spcAft>
                <a:spcPts val="0"/>
              </a:spcAft>
              <a:buSzPts val="1200"/>
              <a:buNone/>
              <a:defRPr>
                <a:solidFill>
                  <a:srgbClr val="8A8D96"/>
                </a:solidFill>
              </a:defRPr>
            </a:lvl6pPr>
            <a:lvl7pPr lvl="6" algn="ctr">
              <a:spcBef>
                <a:spcPts val="1000"/>
              </a:spcBef>
              <a:spcAft>
                <a:spcPts val="0"/>
              </a:spcAft>
              <a:buSzPts val="1200"/>
              <a:buNone/>
              <a:defRPr>
                <a:solidFill>
                  <a:srgbClr val="8A8D96"/>
                </a:solidFill>
              </a:defRPr>
            </a:lvl7pPr>
            <a:lvl8pPr lvl="7" algn="ctr">
              <a:spcBef>
                <a:spcPts val="1000"/>
              </a:spcBef>
              <a:spcAft>
                <a:spcPts val="0"/>
              </a:spcAft>
              <a:buSzPts val="1200"/>
              <a:buNone/>
              <a:defRPr>
                <a:solidFill>
                  <a:srgbClr val="8A8D96"/>
                </a:solidFill>
              </a:defRPr>
            </a:lvl8pPr>
            <a:lvl9pPr lvl="8" algn="ctr">
              <a:spcBef>
                <a:spcPts val="1000"/>
              </a:spcBef>
              <a:spcAft>
                <a:spcPts val="0"/>
              </a:spcAft>
              <a:buSzPts val="1200"/>
              <a:buNone/>
              <a:defRPr>
                <a:solidFill>
                  <a:srgbClr val="8A8D96"/>
                </a:solidFill>
              </a:defRPr>
            </a:lvl9pPr>
          </a:lstStyle>
          <a:p>
            <a:endParaRPr/>
          </a:p>
        </p:txBody>
      </p:sp>
      <p:sp>
        <p:nvSpPr>
          <p:cNvPr id="29" name="Google Shape;29;p2"/>
          <p:cNvSpPr/>
          <p:nvPr/>
        </p:nvSpPr>
        <p:spPr>
          <a:xfrm>
            <a:off x="9501809" y="5767816"/>
            <a:ext cx="2690191" cy="1090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0" name="Google Shape;30;p2"/>
          <p:cNvSpPr/>
          <p:nvPr/>
        </p:nvSpPr>
        <p:spPr>
          <a:xfrm>
            <a:off x="9918441" y="0"/>
            <a:ext cx="2261534"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31" name="Google Shape;31;p2"/>
          <p:cNvPicPr preferRelativeResize="0"/>
          <p:nvPr/>
        </p:nvPicPr>
        <p:blipFill rotWithShape="1">
          <a:blip r:embed="rId2">
            <a:alphaModFix/>
          </a:blip>
          <a:srcRect/>
          <a:stretch/>
        </p:blipFill>
        <p:spPr>
          <a:xfrm>
            <a:off x="1269172" y="894666"/>
            <a:ext cx="7280879" cy="1985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594361" y="118136"/>
            <a:ext cx="9315184" cy="66964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C0614"/>
              </a:buClr>
              <a:buSzPts val="3600"/>
              <a:buFont typeface="Calibri"/>
              <a:buNone/>
              <a:defRPr>
                <a:solidFill>
                  <a:srgbClr val="EC061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594360" y="118136"/>
            <a:ext cx="9624697" cy="594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C0614"/>
              </a:buClr>
              <a:buSzPts val="3600"/>
              <a:buFont typeface="Calibri"/>
              <a:buNone/>
              <a:defRPr>
                <a:solidFill>
                  <a:srgbClr val="EC061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594360" y="1002030"/>
            <a:ext cx="5400000" cy="5170170"/>
          </a:xfrm>
          <a:prstGeom prst="rect">
            <a:avLst/>
          </a:prstGeom>
          <a:noFill/>
          <a:ln>
            <a:noFill/>
          </a:ln>
        </p:spPr>
        <p:txBody>
          <a:bodyPr spcFirstLastPara="1" wrap="square" lIns="91425" tIns="45700" rIns="91425" bIns="45700" anchor="t" anchorCtr="0">
            <a:normAutofit/>
          </a:bodyPr>
          <a:lstStyle>
            <a:lvl1pPr marL="457200" lvl="0" indent="-354330" algn="l">
              <a:spcBef>
                <a:spcPts val="600"/>
              </a:spcBef>
              <a:spcAft>
                <a:spcPts val="0"/>
              </a:spcAft>
              <a:buClr>
                <a:srgbClr val="C90207"/>
              </a:buClr>
              <a:buSzPts val="1980"/>
              <a:buChar char="✔"/>
              <a:defRPr/>
            </a:lvl1pPr>
            <a:lvl2pPr marL="914400" lvl="1" indent="-309880" algn="l">
              <a:spcBef>
                <a:spcPts val="400"/>
              </a:spcBef>
              <a:spcAft>
                <a:spcPts val="0"/>
              </a:spcAft>
              <a:buClr>
                <a:srgbClr val="C90207"/>
              </a:buClr>
              <a:buSzPts val="1280"/>
              <a:buChar char="●"/>
              <a:defRPr/>
            </a:lvl2pPr>
            <a:lvl3pPr marL="1371600" lvl="2" indent="-317500" algn="l">
              <a:spcBef>
                <a:spcPts val="200"/>
              </a:spcBef>
              <a:spcAft>
                <a:spcPts val="0"/>
              </a:spcAft>
              <a:buClr>
                <a:srgbClr val="C90207"/>
              </a:buClr>
              <a:buSzPts val="1400"/>
              <a:buChar char="🠶"/>
              <a:defRPr/>
            </a:lvl3pPr>
            <a:lvl4pPr marL="1828800" lvl="3" indent="-304800" algn="l">
              <a:spcBef>
                <a:spcPts val="200"/>
              </a:spcBef>
              <a:spcAft>
                <a:spcPts val="0"/>
              </a:spcAft>
              <a:buClr>
                <a:srgbClr val="C90207"/>
              </a:buClr>
              <a:buSzPts val="1200"/>
              <a:buChar char="🠶"/>
              <a:defRPr/>
            </a:lvl4pPr>
            <a:lvl5pPr marL="2286000" lvl="4" indent="-304800" algn="l">
              <a:spcBef>
                <a:spcPts val="200"/>
              </a:spcBef>
              <a:spcAft>
                <a:spcPts val="0"/>
              </a:spcAft>
              <a:buClr>
                <a:srgbClr val="C90207"/>
              </a:buClr>
              <a:buSzPts val="12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7" name="Google Shape;37;p4"/>
          <p:cNvSpPr txBox="1">
            <a:spLocks noGrp="1"/>
          </p:cNvSpPr>
          <p:nvPr>
            <p:ph type="body" idx="2"/>
          </p:nvPr>
        </p:nvSpPr>
        <p:spPr>
          <a:xfrm>
            <a:off x="6373185" y="1002030"/>
            <a:ext cx="5400000" cy="5170170"/>
          </a:xfrm>
          <a:prstGeom prst="rect">
            <a:avLst/>
          </a:prstGeom>
          <a:noFill/>
          <a:ln>
            <a:noFill/>
          </a:ln>
        </p:spPr>
        <p:txBody>
          <a:bodyPr spcFirstLastPara="1" wrap="square" lIns="91425" tIns="45700" rIns="91425" bIns="45700" anchor="t" anchorCtr="0">
            <a:normAutofit/>
          </a:bodyPr>
          <a:lstStyle>
            <a:lvl1pPr marL="457200" lvl="0" indent="-354330" algn="l">
              <a:spcBef>
                <a:spcPts val="600"/>
              </a:spcBef>
              <a:spcAft>
                <a:spcPts val="0"/>
              </a:spcAft>
              <a:buClr>
                <a:srgbClr val="C90207"/>
              </a:buClr>
              <a:buSzPts val="1980"/>
              <a:buChar char="✔"/>
              <a:defRPr>
                <a:solidFill>
                  <a:srgbClr val="1A1D57"/>
                </a:solidFill>
              </a:defRPr>
            </a:lvl1pPr>
            <a:lvl2pPr marL="914400" lvl="1" indent="-309880" algn="l">
              <a:spcBef>
                <a:spcPts val="400"/>
              </a:spcBef>
              <a:spcAft>
                <a:spcPts val="0"/>
              </a:spcAft>
              <a:buClr>
                <a:srgbClr val="C90207"/>
              </a:buClr>
              <a:buSzPts val="1280"/>
              <a:buChar char="●"/>
              <a:defRPr>
                <a:solidFill>
                  <a:srgbClr val="1A1D57"/>
                </a:solidFill>
              </a:defRPr>
            </a:lvl2pPr>
            <a:lvl3pPr marL="1371600" lvl="2" indent="-317500" algn="l">
              <a:spcBef>
                <a:spcPts val="200"/>
              </a:spcBef>
              <a:spcAft>
                <a:spcPts val="0"/>
              </a:spcAft>
              <a:buClr>
                <a:srgbClr val="C90207"/>
              </a:buClr>
              <a:buSzPts val="1400"/>
              <a:buChar char="🠶"/>
              <a:defRPr>
                <a:solidFill>
                  <a:srgbClr val="1A1D57"/>
                </a:solidFill>
              </a:defRPr>
            </a:lvl3pPr>
            <a:lvl4pPr marL="1828800" lvl="3" indent="-304800" algn="l">
              <a:spcBef>
                <a:spcPts val="200"/>
              </a:spcBef>
              <a:spcAft>
                <a:spcPts val="0"/>
              </a:spcAft>
              <a:buClr>
                <a:srgbClr val="C90207"/>
              </a:buClr>
              <a:buSzPts val="1200"/>
              <a:buChar char="🠶"/>
              <a:defRPr>
                <a:solidFill>
                  <a:srgbClr val="1A1D57"/>
                </a:solidFill>
              </a:defRPr>
            </a:lvl4pPr>
            <a:lvl5pPr marL="2286000" lvl="4" indent="-304800" algn="l">
              <a:spcBef>
                <a:spcPts val="200"/>
              </a:spcBef>
              <a:spcAft>
                <a:spcPts val="0"/>
              </a:spcAft>
              <a:buClr>
                <a:srgbClr val="C90207"/>
              </a:buClr>
              <a:buSzPts val="1200"/>
              <a:buChar char="🠶"/>
              <a:defRPr>
                <a:solidFill>
                  <a:srgbClr val="1A1D57"/>
                </a:solidFill>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chemeClr val="lt1"/>
        </a:solidFill>
        <a:effectLst/>
      </p:bgPr>
    </p:bg>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594000" y="118800"/>
            <a:ext cx="9750150" cy="68781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C0614"/>
              </a:buClr>
              <a:buSzPts val="3600"/>
              <a:buFont typeface="Calibri"/>
              <a:buNone/>
              <a:defRPr>
                <a:solidFill>
                  <a:srgbClr val="EC061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594000" y="864000"/>
            <a:ext cx="10800000" cy="5040000"/>
          </a:xfrm>
          <a:prstGeom prst="rect">
            <a:avLst/>
          </a:prstGeom>
          <a:noFill/>
          <a:ln>
            <a:noFill/>
          </a:ln>
        </p:spPr>
        <p:txBody>
          <a:bodyPr spcFirstLastPara="1" wrap="square" lIns="91425" tIns="45700" rIns="91425" bIns="45700" anchor="t" anchorCtr="0">
            <a:normAutofit/>
          </a:bodyPr>
          <a:lstStyle>
            <a:lvl1pPr marL="457200" lvl="0" indent="-396240" algn="l">
              <a:spcBef>
                <a:spcPts val="600"/>
              </a:spcBef>
              <a:spcAft>
                <a:spcPts val="0"/>
              </a:spcAft>
              <a:buClr>
                <a:srgbClr val="C90207"/>
              </a:buClr>
              <a:buSzPts val="2640"/>
              <a:buChar char="✔"/>
              <a:defRPr sz="2400">
                <a:solidFill>
                  <a:srgbClr val="1A1D57"/>
                </a:solidFill>
              </a:defRPr>
            </a:lvl1pPr>
            <a:lvl2pPr marL="914400" lvl="1" indent="-330200" algn="l">
              <a:spcBef>
                <a:spcPts val="400"/>
              </a:spcBef>
              <a:spcAft>
                <a:spcPts val="0"/>
              </a:spcAft>
              <a:buClr>
                <a:srgbClr val="C90207"/>
              </a:buClr>
              <a:buSzPts val="1600"/>
              <a:buChar char="●"/>
              <a:defRPr sz="2000">
                <a:solidFill>
                  <a:srgbClr val="1A1D57"/>
                </a:solidFill>
              </a:defRPr>
            </a:lvl2pPr>
            <a:lvl3pPr marL="1371600" lvl="2" indent="-342900" algn="l">
              <a:spcBef>
                <a:spcPts val="200"/>
              </a:spcBef>
              <a:spcAft>
                <a:spcPts val="0"/>
              </a:spcAft>
              <a:buClr>
                <a:srgbClr val="C90207"/>
              </a:buClr>
              <a:buSzPts val="1800"/>
              <a:buChar char="🠶"/>
              <a:defRPr sz="1800">
                <a:solidFill>
                  <a:srgbClr val="1A1D57"/>
                </a:solidFill>
              </a:defRPr>
            </a:lvl3pPr>
            <a:lvl4pPr marL="1828800" lvl="3" indent="-330200" algn="l">
              <a:spcBef>
                <a:spcPts val="200"/>
              </a:spcBef>
              <a:spcAft>
                <a:spcPts val="0"/>
              </a:spcAft>
              <a:buClr>
                <a:srgbClr val="C90207"/>
              </a:buClr>
              <a:buSzPts val="1600"/>
              <a:buChar char="🠶"/>
              <a:defRPr sz="1600">
                <a:solidFill>
                  <a:srgbClr val="1A1D57"/>
                </a:solidFill>
              </a:defRPr>
            </a:lvl4pPr>
            <a:lvl5pPr marL="2286000" lvl="4" indent="-330200" algn="l">
              <a:spcBef>
                <a:spcPts val="200"/>
              </a:spcBef>
              <a:spcAft>
                <a:spcPts val="0"/>
              </a:spcAft>
              <a:buClr>
                <a:srgbClr val="C90207"/>
              </a:buClr>
              <a:buSzPts val="1600"/>
              <a:buChar char="🠶"/>
              <a:defRPr sz="1600">
                <a:solidFill>
                  <a:srgbClr val="1A1D57"/>
                </a:solidFill>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594361" y="118136"/>
            <a:ext cx="9315184" cy="66964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C0614"/>
              </a:buClr>
              <a:buSzPts val="3600"/>
              <a:buFont typeface="Calibri"/>
              <a:buNone/>
              <a:defRPr>
                <a:solidFill>
                  <a:srgbClr val="EC061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86370" y="1969475"/>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600"/>
              </a:spcBef>
              <a:spcAft>
                <a:spcPts val="0"/>
              </a:spcAft>
              <a:buSzPts val="2640"/>
              <a:buNone/>
              <a:defRPr sz="2400" b="0">
                <a:solidFill>
                  <a:srgbClr val="1A1D57"/>
                </a:solidFill>
              </a:defRPr>
            </a:lvl1pPr>
            <a:lvl2pPr marL="914400" lvl="1" indent="-228600" algn="l">
              <a:spcBef>
                <a:spcPts val="400"/>
              </a:spcBef>
              <a:spcAft>
                <a:spcPts val="0"/>
              </a:spcAft>
              <a:buSzPts val="1600"/>
              <a:buNone/>
              <a:defRPr sz="2000" b="1"/>
            </a:lvl2pPr>
            <a:lvl3pPr marL="1371600" lvl="2" indent="-228600" algn="l">
              <a:spcBef>
                <a:spcPts val="200"/>
              </a:spcBef>
              <a:spcAft>
                <a:spcPts val="0"/>
              </a:spcAft>
              <a:buSzPts val="1800"/>
              <a:buNone/>
              <a:defRPr sz="1800" b="1"/>
            </a:lvl3pPr>
            <a:lvl4pPr marL="1828800" lvl="3" indent="-228600" algn="l">
              <a:spcBef>
                <a:spcPts val="200"/>
              </a:spcBef>
              <a:spcAft>
                <a:spcPts val="0"/>
              </a:spcAft>
              <a:buSzPts val="1600"/>
              <a:buNone/>
              <a:defRPr sz="1600" b="1"/>
            </a:lvl4pPr>
            <a:lvl5pPr marL="2286000" lvl="4" indent="-228600" algn="l">
              <a:spcBef>
                <a:spcPts val="2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44" name="Google Shape;44;p6"/>
          <p:cNvSpPr txBox="1">
            <a:spLocks noGrp="1"/>
          </p:cNvSpPr>
          <p:nvPr>
            <p:ph type="body" idx="2"/>
          </p:nvPr>
        </p:nvSpPr>
        <p:spPr>
          <a:xfrm>
            <a:off x="6389077"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600"/>
              </a:spcBef>
              <a:spcAft>
                <a:spcPts val="0"/>
              </a:spcAft>
              <a:buSzPts val="2640"/>
              <a:buNone/>
              <a:defRPr sz="2400" b="0">
                <a:solidFill>
                  <a:srgbClr val="1A1D57"/>
                </a:solidFill>
              </a:defRPr>
            </a:lvl1pPr>
            <a:lvl2pPr marL="914400" lvl="1" indent="-228600" algn="l">
              <a:spcBef>
                <a:spcPts val="400"/>
              </a:spcBef>
              <a:spcAft>
                <a:spcPts val="0"/>
              </a:spcAft>
              <a:buSzPts val="1600"/>
              <a:buNone/>
              <a:defRPr sz="2000" b="1"/>
            </a:lvl2pPr>
            <a:lvl3pPr marL="1371600" lvl="2" indent="-228600" algn="l">
              <a:spcBef>
                <a:spcPts val="200"/>
              </a:spcBef>
              <a:spcAft>
                <a:spcPts val="0"/>
              </a:spcAft>
              <a:buSzPts val="1800"/>
              <a:buNone/>
              <a:defRPr sz="1800" b="1"/>
            </a:lvl3pPr>
            <a:lvl4pPr marL="1828800" lvl="3" indent="-228600" algn="l">
              <a:spcBef>
                <a:spcPts val="200"/>
              </a:spcBef>
              <a:spcAft>
                <a:spcPts val="0"/>
              </a:spcAft>
              <a:buSzPts val="1600"/>
              <a:buNone/>
              <a:defRPr sz="1600" b="1"/>
            </a:lvl4pPr>
            <a:lvl5pPr marL="2286000" lvl="4" indent="-228600" algn="l">
              <a:spcBef>
                <a:spcPts val="2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45" name="Google Shape;45;p6"/>
          <p:cNvSpPr txBox="1">
            <a:spLocks noGrp="1"/>
          </p:cNvSpPr>
          <p:nvPr>
            <p:ph type="body" idx="3"/>
          </p:nvPr>
        </p:nvSpPr>
        <p:spPr>
          <a:xfrm>
            <a:off x="594360" y="2795868"/>
            <a:ext cx="5400000" cy="3456342"/>
          </a:xfrm>
          <a:prstGeom prst="rect">
            <a:avLst/>
          </a:prstGeom>
          <a:noFill/>
          <a:ln>
            <a:noFill/>
          </a:ln>
        </p:spPr>
        <p:txBody>
          <a:bodyPr spcFirstLastPara="1" wrap="square" lIns="91425" tIns="45700" rIns="91425" bIns="45700" anchor="t" anchorCtr="0">
            <a:normAutofit/>
          </a:bodyPr>
          <a:lstStyle>
            <a:lvl1pPr marL="457200" lvl="0" indent="-354330" algn="l">
              <a:spcBef>
                <a:spcPts val="600"/>
              </a:spcBef>
              <a:spcAft>
                <a:spcPts val="0"/>
              </a:spcAft>
              <a:buClr>
                <a:srgbClr val="C90207"/>
              </a:buClr>
              <a:buSzPts val="1980"/>
              <a:buChar char="✔"/>
              <a:defRPr/>
            </a:lvl1pPr>
            <a:lvl2pPr marL="914400" lvl="1" indent="-309880" algn="l">
              <a:spcBef>
                <a:spcPts val="400"/>
              </a:spcBef>
              <a:spcAft>
                <a:spcPts val="0"/>
              </a:spcAft>
              <a:buClr>
                <a:srgbClr val="C90207"/>
              </a:buClr>
              <a:buSzPts val="1280"/>
              <a:buChar char="●"/>
              <a:defRPr/>
            </a:lvl2pPr>
            <a:lvl3pPr marL="1371600" lvl="2" indent="-317500" algn="l">
              <a:spcBef>
                <a:spcPts val="200"/>
              </a:spcBef>
              <a:spcAft>
                <a:spcPts val="0"/>
              </a:spcAft>
              <a:buClr>
                <a:srgbClr val="C90207"/>
              </a:buClr>
              <a:buSzPts val="1400"/>
              <a:buChar char="🠶"/>
              <a:defRPr/>
            </a:lvl3pPr>
            <a:lvl4pPr marL="1828800" lvl="3" indent="-304800" algn="l">
              <a:spcBef>
                <a:spcPts val="200"/>
              </a:spcBef>
              <a:spcAft>
                <a:spcPts val="0"/>
              </a:spcAft>
              <a:buClr>
                <a:srgbClr val="C90207"/>
              </a:buClr>
              <a:buSzPts val="1200"/>
              <a:buChar char="🠶"/>
              <a:defRPr/>
            </a:lvl4pPr>
            <a:lvl5pPr marL="2286000" lvl="4" indent="-304800" algn="l">
              <a:spcBef>
                <a:spcPts val="200"/>
              </a:spcBef>
              <a:spcAft>
                <a:spcPts val="0"/>
              </a:spcAft>
              <a:buClr>
                <a:srgbClr val="C90207"/>
              </a:buClr>
              <a:buSzPts val="12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6" name="Google Shape;46;p6"/>
          <p:cNvSpPr txBox="1">
            <a:spLocks noGrp="1"/>
          </p:cNvSpPr>
          <p:nvPr>
            <p:ph type="body" idx="4"/>
          </p:nvPr>
        </p:nvSpPr>
        <p:spPr>
          <a:xfrm>
            <a:off x="6389077" y="2812040"/>
            <a:ext cx="5400000" cy="3440170"/>
          </a:xfrm>
          <a:prstGeom prst="rect">
            <a:avLst/>
          </a:prstGeom>
          <a:noFill/>
          <a:ln>
            <a:noFill/>
          </a:ln>
        </p:spPr>
        <p:txBody>
          <a:bodyPr spcFirstLastPara="1" wrap="square" lIns="91425" tIns="45700" rIns="91425" bIns="45700" anchor="t" anchorCtr="0">
            <a:normAutofit/>
          </a:bodyPr>
          <a:lstStyle>
            <a:lvl1pPr marL="457200" lvl="0" indent="-354330" algn="l">
              <a:spcBef>
                <a:spcPts val="600"/>
              </a:spcBef>
              <a:spcAft>
                <a:spcPts val="0"/>
              </a:spcAft>
              <a:buClr>
                <a:srgbClr val="C90207"/>
              </a:buClr>
              <a:buSzPts val="1980"/>
              <a:buChar char="✔"/>
              <a:defRPr>
                <a:solidFill>
                  <a:srgbClr val="1A1D57"/>
                </a:solidFill>
              </a:defRPr>
            </a:lvl1pPr>
            <a:lvl2pPr marL="914400" lvl="1" indent="-309880" algn="l">
              <a:spcBef>
                <a:spcPts val="400"/>
              </a:spcBef>
              <a:spcAft>
                <a:spcPts val="0"/>
              </a:spcAft>
              <a:buClr>
                <a:srgbClr val="C90207"/>
              </a:buClr>
              <a:buSzPts val="1280"/>
              <a:buChar char="●"/>
              <a:defRPr>
                <a:solidFill>
                  <a:srgbClr val="1A1D57"/>
                </a:solidFill>
              </a:defRPr>
            </a:lvl2pPr>
            <a:lvl3pPr marL="1371600" lvl="2" indent="-317500" algn="l">
              <a:spcBef>
                <a:spcPts val="200"/>
              </a:spcBef>
              <a:spcAft>
                <a:spcPts val="0"/>
              </a:spcAft>
              <a:buClr>
                <a:srgbClr val="C90207"/>
              </a:buClr>
              <a:buSzPts val="1400"/>
              <a:buChar char="🠶"/>
              <a:defRPr>
                <a:solidFill>
                  <a:srgbClr val="1A1D57"/>
                </a:solidFill>
              </a:defRPr>
            </a:lvl3pPr>
            <a:lvl4pPr marL="1828800" lvl="3" indent="-304800" algn="l">
              <a:spcBef>
                <a:spcPts val="200"/>
              </a:spcBef>
              <a:spcAft>
                <a:spcPts val="0"/>
              </a:spcAft>
              <a:buClr>
                <a:srgbClr val="C90207"/>
              </a:buClr>
              <a:buSzPts val="1200"/>
              <a:buChar char="🠶"/>
              <a:defRPr>
                <a:solidFill>
                  <a:srgbClr val="1A1D57"/>
                </a:solidFill>
              </a:defRPr>
            </a:lvl4pPr>
            <a:lvl5pPr marL="2286000" lvl="4" indent="-304800" algn="l">
              <a:spcBef>
                <a:spcPts val="200"/>
              </a:spcBef>
              <a:spcAft>
                <a:spcPts val="0"/>
              </a:spcAft>
              <a:buClr>
                <a:srgbClr val="C90207"/>
              </a:buClr>
              <a:buSzPts val="1200"/>
              <a:buChar char="🠶"/>
              <a:defRPr>
                <a:solidFill>
                  <a:srgbClr val="1A1D57"/>
                </a:solidFill>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94360" y="864000"/>
            <a:ext cx="10800000" cy="5040000"/>
          </a:xfrm>
          <a:prstGeom prst="rect">
            <a:avLst/>
          </a:prstGeom>
          <a:noFill/>
          <a:ln>
            <a:noFill/>
          </a:ln>
        </p:spPr>
        <p:txBody>
          <a:bodyPr spcFirstLastPara="1" wrap="square" lIns="91425" tIns="45700" rIns="91425" bIns="45700" anchor="t" anchorCtr="0">
            <a:normAutofit/>
          </a:bodyPr>
          <a:lstStyle>
            <a:lvl1pPr marL="457200" marR="0" lvl="0" indent="-354330" algn="l" rtl="0">
              <a:spcBef>
                <a:spcPts val="600"/>
              </a:spcBef>
              <a:spcAft>
                <a:spcPts val="0"/>
              </a:spcAft>
              <a:buClr>
                <a:srgbClr val="C90207"/>
              </a:buClr>
              <a:buSzPts val="1980"/>
              <a:buFont typeface="Noto Sans Symbols"/>
              <a:buChar char="✔"/>
              <a:defRPr sz="1800" b="0" i="0" u="none" strike="noStrike" cap="none">
                <a:solidFill>
                  <a:srgbClr val="1A1D57"/>
                </a:solidFill>
                <a:latin typeface="Calibri"/>
                <a:ea typeface="Calibri"/>
                <a:cs typeface="Calibri"/>
                <a:sym typeface="Calibri"/>
              </a:defRPr>
            </a:lvl1pPr>
            <a:lvl2pPr marL="914400" marR="0" lvl="1" indent="-309880" algn="l" rtl="0">
              <a:spcBef>
                <a:spcPts val="400"/>
              </a:spcBef>
              <a:spcAft>
                <a:spcPts val="0"/>
              </a:spcAft>
              <a:buClr>
                <a:srgbClr val="C90207"/>
              </a:buClr>
              <a:buSzPts val="1280"/>
              <a:buFont typeface="Noto Sans Symbols"/>
              <a:buChar char="●"/>
              <a:defRPr sz="1600" b="0" i="0" u="none" strike="noStrike" cap="none">
                <a:solidFill>
                  <a:srgbClr val="1A1D57"/>
                </a:solidFill>
                <a:latin typeface="Calibri"/>
                <a:ea typeface="Calibri"/>
                <a:cs typeface="Calibri"/>
                <a:sym typeface="Calibri"/>
              </a:defRPr>
            </a:lvl2pPr>
            <a:lvl3pPr marL="1371600" marR="0" lvl="2" indent="-317500" algn="l" rtl="0">
              <a:spcBef>
                <a:spcPts val="200"/>
              </a:spcBef>
              <a:spcAft>
                <a:spcPts val="0"/>
              </a:spcAft>
              <a:buClr>
                <a:srgbClr val="C90207"/>
              </a:buClr>
              <a:buSzPts val="1400"/>
              <a:buFont typeface="Noto Sans Symbols"/>
              <a:buChar char="🠶"/>
              <a:defRPr sz="1400" b="0" i="0" u="none" strike="noStrike" cap="none">
                <a:solidFill>
                  <a:srgbClr val="1A1D57"/>
                </a:solidFill>
                <a:latin typeface="Calibri"/>
                <a:ea typeface="Calibri"/>
                <a:cs typeface="Calibri"/>
                <a:sym typeface="Calibri"/>
              </a:defRPr>
            </a:lvl3pPr>
            <a:lvl4pPr marL="1828800" marR="0" lvl="3" indent="-304800" algn="l" rtl="0">
              <a:spcBef>
                <a:spcPts val="200"/>
              </a:spcBef>
              <a:spcAft>
                <a:spcPts val="0"/>
              </a:spcAft>
              <a:buClr>
                <a:srgbClr val="C90207"/>
              </a:buClr>
              <a:buSzPts val="1200"/>
              <a:buFont typeface="Noto Sans Symbols"/>
              <a:buChar char="🠶"/>
              <a:defRPr sz="1200" b="0" i="0" u="none" strike="noStrike" cap="none">
                <a:solidFill>
                  <a:srgbClr val="1A1D57"/>
                </a:solidFill>
                <a:latin typeface="Calibri"/>
                <a:ea typeface="Calibri"/>
                <a:cs typeface="Calibri"/>
                <a:sym typeface="Calibri"/>
              </a:defRPr>
            </a:lvl4pPr>
            <a:lvl5pPr marL="2286000" marR="0" lvl="4" indent="-304800" algn="l" rtl="0">
              <a:spcBef>
                <a:spcPts val="200"/>
              </a:spcBef>
              <a:spcAft>
                <a:spcPts val="0"/>
              </a:spcAft>
              <a:buClr>
                <a:srgbClr val="C90207"/>
              </a:buClr>
              <a:buSzPts val="1200"/>
              <a:buFont typeface="Noto Sans Symbols"/>
              <a:buChar char="🠶"/>
              <a:defRPr sz="1200" b="0" i="0" u="none" strike="noStrike" cap="none">
                <a:solidFill>
                  <a:srgbClr val="1A1D57"/>
                </a:solidFill>
                <a:latin typeface="Calibri"/>
                <a:ea typeface="Calibri"/>
                <a:cs typeface="Calibri"/>
                <a:sym typeface="Calibri"/>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405D96"/>
                </a:solidFill>
                <a:latin typeface="Trebuchet MS"/>
                <a:ea typeface="Trebuchet MS"/>
                <a:cs typeface="Trebuchet MS"/>
                <a:sym typeface="Trebuchet MS"/>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405D96"/>
                </a:solidFill>
                <a:latin typeface="Trebuchet MS"/>
                <a:ea typeface="Trebuchet MS"/>
                <a:cs typeface="Trebuchet MS"/>
                <a:sym typeface="Trebuchet MS"/>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405D96"/>
                </a:solidFill>
                <a:latin typeface="Trebuchet MS"/>
                <a:ea typeface="Trebuchet MS"/>
                <a:cs typeface="Trebuchet MS"/>
                <a:sym typeface="Trebuchet MS"/>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405D96"/>
                </a:solidFill>
                <a:latin typeface="Trebuchet MS"/>
                <a:ea typeface="Trebuchet MS"/>
                <a:cs typeface="Trebuchet MS"/>
                <a:sym typeface="Trebuchet MS"/>
              </a:defRPr>
            </a:lvl9pPr>
          </a:lstStyle>
          <a:p>
            <a:endParaRPr/>
          </a:p>
        </p:txBody>
      </p:sp>
      <p:sp>
        <p:nvSpPr>
          <p:cNvPr id="11" name="Google Shape;11;p1"/>
          <p:cNvSpPr txBox="1">
            <a:spLocks noGrp="1"/>
          </p:cNvSpPr>
          <p:nvPr>
            <p:ph type="title"/>
          </p:nvPr>
        </p:nvSpPr>
        <p:spPr>
          <a:xfrm>
            <a:off x="594361" y="118136"/>
            <a:ext cx="9315184" cy="6696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EC0614"/>
              </a:buClr>
              <a:buSzPts val="3600"/>
              <a:buFont typeface="Calibri"/>
              <a:buNone/>
              <a:defRPr sz="3600" b="0" i="0" u="none" strike="noStrike" cap="none">
                <a:solidFill>
                  <a:srgbClr val="EC061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pic>
        <p:nvPicPr>
          <p:cNvPr id="12" name="Google Shape;12;p1"/>
          <p:cNvPicPr preferRelativeResize="0"/>
          <p:nvPr/>
        </p:nvPicPr>
        <p:blipFill rotWithShape="1">
          <a:blip r:embed="rId8">
            <a:alphaModFix/>
          </a:blip>
          <a:srcRect/>
          <a:stretch/>
        </p:blipFill>
        <p:spPr>
          <a:xfrm>
            <a:off x="10008141" y="118136"/>
            <a:ext cx="2112268" cy="576073"/>
          </a:xfrm>
          <a:prstGeom prst="rect">
            <a:avLst/>
          </a:prstGeom>
          <a:noFill/>
          <a:ln>
            <a:noFill/>
          </a:ln>
        </p:spPr>
      </p:pic>
      <p:grpSp>
        <p:nvGrpSpPr>
          <p:cNvPr id="13" name="Google Shape;13;p1"/>
          <p:cNvGrpSpPr/>
          <p:nvPr/>
        </p:nvGrpSpPr>
        <p:grpSpPr>
          <a:xfrm>
            <a:off x="-18409" y="0"/>
            <a:ext cx="180000" cy="6858000"/>
            <a:chOff x="-18409" y="0"/>
            <a:chExt cx="180000" cy="6858000"/>
          </a:xfrm>
        </p:grpSpPr>
        <p:grpSp>
          <p:nvGrpSpPr>
            <p:cNvPr id="14" name="Google Shape;14;p1"/>
            <p:cNvGrpSpPr/>
            <p:nvPr/>
          </p:nvGrpSpPr>
          <p:grpSpPr>
            <a:xfrm>
              <a:off x="-18409" y="0"/>
              <a:ext cx="180000" cy="2880000"/>
              <a:chOff x="111103" y="1643743"/>
              <a:chExt cx="180000" cy="2880000"/>
            </a:xfrm>
          </p:grpSpPr>
          <p:sp>
            <p:nvSpPr>
              <p:cNvPr id="15" name="Google Shape;15;p1"/>
              <p:cNvSpPr/>
              <p:nvPr/>
            </p:nvSpPr>
            <p:spPr>
              <a:xfrm>
                <a:off x="111103" y="1643743"/>
                <a:ext cx="180000" cy="720000"/>
              </a:xfrm>
              <a:prstGeom prst="rect">
                <a:avLst/>
              </a:prstGeom>
              <a:solidFill>
                <a:srgbClr val="C92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6" name="Google Shape;16;p1"/>
              <p:cNvSpPr/>
              <p:nvPr/>
            </p:nvSpPr>
            <p:spPr>
              <a:xfrm>
                <a:off x="111103" y="2363743"/>
                <a:ext cx="180000" cy="720000"/>
              </a:xfrm>
              <a:prstGeom prst="rect">
                <a:avLst/>
              </a:prstGeom>
              <a:solidFill>
                <a:srgbClr val="00A1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7" name="Google Shape;17;p1"/>
              <p:cNvSpPr/>
              <p:nvPr/>
            </p:nvSpPr>
            <p:spPr>
              <a:xfrm>
                <a:off x="111103" y="3083743"/>
                <a:ext cx="180000" cy="720000"/>
              </a:xfrm>
              <a:prstGeom prst="rect">
                <a:avLst/>
              </a:prstGeom>
              <a:solidFill>
                <a:srgbClr val="EBA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 name="Google Shape;18;p1"/>
              <p:cNvSpPr/>
              <p:nvPr/>
            </p:nvSpPr>
            <p:spPr>
              <a:xfrm>
                <a:off x="111103" y="3803743"/>
                <a:ext cx="180000" cy="720000"/>
              </a:xfrm>
              <a:prstGeom prst="rect">
                <a:avLst/>
              </a:prstGeom>
              <a:solidFill>
                <a:srgbClr val="179A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grpSp>
        <p:grpSp>
          <p:nvGrpSpPr>
            <p:cNvPr id="19" name="Google Shape;19;p1"/>
            <p:cNvGrpSpPr/>
            <p:nvPr/>
          </p:nvGrpSpPr>
          <p:grpSpPr>
            <a:xfrm>
              <a:off x="-18409" y="2880000"/>
              <a:ext cx="180000" cy="2880000"/>
              <a:chOff x="111103" y="1643743"/>
              <a:chExt cx="180000" cy="2880000"/>
            </a:xfrm>
          </p:grpSpPr>
          <p:sp>
            <p:nvSpPr>
              <p:cNvPr id="20" name="Google Shape;20;p1"/>
              <p:cNvSpPr/>
              <p:nvPr/>
            </p:nvSpPr>
            <p:spPr>
              <a:xfrm>
                <a:off x="111103" y="1643743"/>
                <a:ext cx="180000" cy="720000"/>
              </a:xfrm>
              <a:prstGeom prst="rect">
                <a:avLst/>
              </a:prstGeom>
              <a:solidFill>
                <a:srgbClr val="C92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1"/>
              <p:cNvSpPr/>
              <p:nvPr/>
            </p:nvSpPr>
            <p:spPr>
              <a:xfrm>
                <a:off x="111103" y="2363743"/>
                <a:ext cx="180000" cy="720000"/>
              </a:xfrm>
              <a:prstGeom prst="rect">
                <a:avLst/>
              </a:prstGeom>
              <a:solidFill>
                <a:srgbClr val="00A1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2" name="Google Shape;22;p1"/>
              <p:cNvSpPr/>
              <p:nvPr/>
            </p:nvSpPr>
            <p:spPr>
              <a:xfrm>
                <a:off x="111103" y="3083743"/>
                <a:ext cx="180000" cy="720000"/>
              </a:xfrm>
              <a:prstGeom prst="rect">
                <a:avLst/>
              </a:prstGeom>
              <a:solidFill>
                <a:srgbClr val="EBA6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 name="Google Shape;23;p1"/>
              <p:cNvSpPr/>
              <p:nvPr/>
            </p:nvSpPr>
            <p:spPr>
              <a:xfrm>
                <a:off x="111103" y="3803743"/>
                <a:ext cx="180000" cy="720000"/>
              </a:xfrm>
              <a:prstGeom prst="rect">
                <a:avLst/>
              </a:prstGeom>
              <a:solidFill>
                <a:srgbClr val="179A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grpSp>
        <p:sp>
          <p:nvSpPr>
            <p:cNvPr id="24" name="Google Shape;24;p1"/>
            <p:cNvSpPr/>
            <p:nvPr/>
          </p:nvSpPr>
          <p:spPr>
            <a:xfrm>
              <a:off x="-18409" y="5760000"/>
              <a:ext cx="180000" cy="720000"/>
            </a:xfrm>
            <a:prstGeom prst="rect">
              <a:avLst/>
            </a:prstGeom>
            <a:solidFill>
              <a:srgbClr val="C92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5" name="Google Shape;25;p1"/>
            <p:cNvSpPr/>
            <p:nvPr/>
          </p:nvSpPr>
          <p:spPr>
            <a:xfrm>
              <a:off x="-18409" y="6480000"/>
              <a:ext cx="180000" cy="378000"/>
            </a:xfrm>
            <a:prstGeom prst="rect">
              <a:avLst/>
            </a:prstGeom>
            <a:solidFill>
              <a:srgbClr val="00A1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ctrTitle"/>
          </p:nvPr>
        </p:nvSpPr>
        <p:spPr>
          <a:xfrm>
            <a:off x="1282138" y="3429000"/>
            <a:ext cx="9964982" cy="14371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C0614"/>
              </a:buClr>
              <a:buSzPts val="5400"/>
              <a:buFont typeface="Calibri"/>
              <a:buNone/>
            </a:pPr>
            <a:r>
              <a:rPr lang="en-US"/>
              <a:t>Le projet associatif</a:t>
            </a:r>
            <a:endParaRPr/>
          </a:p>
        </p:txBody>
      </p:sp>
      <p:sp>
        <p:nvSpPr>
          <p:cNvPr id="53" name="Google Shape;53;p8"/>
          <p:cNvSpPr txBox="1">
            <a:spLocks noGrp="1"/>
          </p:cNvSpPr>
          <p:nvPr>
            <p:ph type="subTitle" idx="1"/>
          </p:nvPr>
        </p:nvSpPr>
        <p:spPr>
          <a:xfrm>
            <a:off x="1282138" y="5255845"/>
            <a:ext cx="9965100" cy="579600"/>
          </a:xfrm>
          <a:prstGeom prst="rect">
            <a:avLst/>
          </a:prstGeom>
          <a:noFill/>
          <a:ln>
            <a:noFill/>
          </a:ln>
        </p:spPr>
        <p:txBody>
          <a:bodyPr spcFirstLastPara="1" wrap="square" lIns="91425" tIns="45700" rIns="91425" bIns="45700" anchor="ctr" anchorCtr="0">
            <a:normAutofit lnSpcReduction="20000"/>
          </a:bodyPr>
          <a:lstStyle/>
          <a:p>
            <a:pPr marL="0" lvl="0" indent="0" algn="l" rtl="0">
              <a:spcBef>
                <a:spcPts val="0"/>
              </a:spcBef>
              <a:spcAft>
                <a:spcPts val="0"/>
              </a:spcAft>
              <a:buSzPts val="1980"/>
              <a:buNone/>
            </a:pPr>
            <a:r>
              <a:rPr lang="en-US"/>
              <a:t>Formation des dirigeants </a:t>
            </a:r>
            <a:endParaRPr/>
          </a:p>
          <a:p>
            <a:pPr marL="0" lvl="0" indent="0" algn="l" rtl="0">
              <a:spcBef>
                <a:spcPts val="0"/>
              </a:spcBef>
              <a:spcAft>
                <a:spcPts val="0"/>
              </a:spcAft>
              <a:buSzPts val="1980"/>
              <a:buNone/>
            </a:pPr>
            <a:r>
              <a:rPr lang="en-US"/>
              <a:t>Mardi 8 novembre 2022</a:t>
            </a:r>
            <a:endParaRPr/>
          </a:p>
        </p:txBody>
      </p:sp>
      <p:sp>
        <p:nvSpPr>
          <p:cNvPr id="54" name="Google Shape;54;p8"/>
          <p:cNvSpPr/>
          <p:nvPr/>
        </p:nvSpPr>
        <p:spPr>
          <a:xfrm>
            <a:off x="10909862" y="5606717"/>
            <a:ext cx="1142102" cy="114210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31" r="-63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319954" y="128945"/>
            <a:ext cx="11579533"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latin typeface="Calibri"/>
                <a:ea typeface="Calibri"/>
                <a:cs typeface="Calibri"/>
                <a:sym typeface="Calibri"/>
              </a:rPr>
              <a:t>Qui ?</a:t>
            </a:r>
            <a:endParaRPr/>
          </a:p>
        </p:txBody>
      </p:sp>
      <p:sp>
        <p:nvSpPr>
          <p:cNvPr id="165" name="Google Shape;165;p17"/>
          <p:cNvSpPr txBox="1"/>
          <p:nvPr/>
        </p:nvSpPr>
        <p:spPr>
          <a:xfrm>
            <a:off x="319954" y="643540"/>
            <a:ext cx="10812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rebuchet MS"/>
                <a:ea typeface="Trebuchet MS"/>
                <a:cs typeface="Trebuchet MS"/>
                <a:sym typeface="Trebuchet MS"/>
              </a:rPr>
              <a:t>Ressources Humaines</a:t>
            </a:r>
            <a:endParaRPr sz="2000" b="0" i="0" u="none" strike="noStrike" cap="none">
              <a:solidFill>
                <a:schemeClr val="dk1"/>
              </a:solidFill>
              <a:latin typeface="Trebuchet MS"/>
              <a:ea typeface="Trebuchet MS"/>
              <a:cs typeface="Trebuchet MS"/>
              <a:sym typeface="Trebuchet MS"/>
            </a:endParaRPr>
          </a:p>
        </p:txBody>
      </p:sp>
      <p:cxnSp>
        <p:nvCxnSpPr>
          <p:cNvPr id="166" name="Google Shape;166;p17"/>
          <p:cNvCxnSpPr/>
          <p:nvPr/>
        </p:nvCxnSpPr>
        <p:spPr>
          <a:xfrm>
            <a:off x="319954" y="1124525"/>
            <a:ext cx="11579533" cy="0"/>
          </a:xfrm>
          <a:prstGeom prst="straightConnector1">
            <a:avLst/>
          </a:prstGeom>
          <a:noFill/>
          <a:ln w="9525" cap="rnd" cmpd="sng">
            <a:solidFill>
              <a:srgbClr val="21304E"/>
            </a:solidFill>
            <a:prstDash val="solid"/>
            <a:round/>
            <a:headEnd type="none" w="sm" len="sm"/>
            <a:tailEnd type="none" w="sm" len="sm"/>
          </a:ln>
        </p:spPr>
      </p:cxnSp>
      <p:pic>
        <p:nvPicPr>
          <p:cNvPr id="167" name="Google Shape;167;p17"/>
          <p:cNvPicPr preferRelativeResize="0"/>
          <p:nvPr/>
        </p:nvPicPr>
        <p:blipFill>
          <a:blip r:embed="rId3">
            <a:alphaModFix/>
          </a:blip>
          <a:stretch>
            <a:fillRect/>
          </a:stretch>
        </p:blipFill>
        <p:spPr>
          <a:xfrm>
            <a:off x="178075" y="1461050"/>
            <a:ext cx="6209525" cy="4516024"/>
          </a:xfrm>
          <a:prstGeom prst="rect">
            <a:avLst/>
          </a:prstGeom>
          <a:noFill/>
          <a:ln>
            <a:noFill/>
          </a:ln>
        </p:spPr>
      </p:pic>
      <p:sp>
        <p:nvSpPr>
          <p:cNvPr id="168" name="Google Shape;168;p17"/>
          <p:cNvSpPr txBox="1"/>
          <p:nvPr/>
        </p:nvSpPr>
        <p:spPr>
          <a:xfrm>
            <a:off x="6262475" y="2009375"/>
            <a:ext cx="53961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t>Un travail d’équipe mené par un leader </a:t>
            </a:r>
            <a:endParaRPr sz="2200" b="1"/>
          </a:p>
          <a:p>
            <a:pPr marL="0" lvl="0" indent="0" algn="l" rtl="0">
              <a:spcBef>
                <a:spcPts val="0"/>
              </a:spcBef>
              <a:spcAft>
                <a:spcPts val="0"/>
              </a:spcAft>
              <a:buNone/>
            </a:pPr>
            <a:endParaRPr sz="2200"/>
          </a:p>
          <a:p>
            <a:pPr marL="0" lvl="0" indent="0" algn="l" rtl="0">
              <a:spcBef>
                <a:spcPts val="0"/>
              </a:spcBef>
              <a:spcAft>
                <a:spcPts val="0"/>
              </a:spcAft>
              <a:buNone/>
            </a:pPr>
            <a:r>
              <a:rPr lang="en-US" sz="2200"/>
              <a:t>→ Dirigeants</a:t>
            </a:r>
            <a:endParaRPr sz="2200"/>
          </a:p>
          <a:p>
            <a:pPr marL="0" lvl="0" indent="0" algn="l" rtl="0">
              <a:spcBef>
                <a:spcPts val="0"/>
              </a:spcBef>
              <a:spcAft>
                <a:spcPts val="0"/>
              </a:spcAft>
              <a:buNone/>
            </a:pPr>
            <a:r>
              <a:rPr lang="en-US" sz="2200"/>
              <a:t>→ Techniciens</a:t>
            </a:r>
            <a:endParaRPr sz="2200"/>
          </a:p>
          <a:p>
            <a:pPr marL="0" lvl="0" indent="0" algn="l" rtl="0">
              <a:spcBef>
                <a:spcPts val="0"/>
              </a:spcBef>
              <a:spcAft>
                <a:spcPts val="0"/>
              </a:spcAft>
              <a:buNone/>
            </a:pPr>
            <a:r>
              <a:rPr lang="en-US" sz="2200"/>
              <a:t>→ Bénévoles</a:t>
            </a:r>
            <a:endParaRPr sz="2200"/>
          </a:p>
          <a:p>
            <a:pPr marL="0" lvl="0" indent="0" algn="l" rtl="0">
              <a:spcBef>
                <a:spcPts val="0"/>
              </a:spcBef>
              <a:spcAft>
                <a:spcPts val="0"/>
              </a:spcAft>
              <a:buNone/>
            </a:pPr>
            <a:r>
              <a:rPr lang="en-US" sz="2200"/>
              <a:t>→ Professionnels</a:t>
            </a:r>
            <a:endParaRPr sz="2200"/>
          </a:p>
          <a:p>
            <a:pPr marL="0" lvl="0" indent="0" algn="l" rtl="0">
              <a:spcBef>
                <a:spcPts val="0"/>
              </a:spcBef>
              <a:spcAft>
                <a:spcPts val="0"/>
              </a:spcAft>
              <a:buNone/>
            </a:pPr>
            <a:r>
              <a:rPr lang="en-US" sz="2200"/>
              <a:t>→ Gymnastes</a:t>
            </a:r>
            <a:endParaRPr sz="2200"/>
          </a:p>
          <a:p>
            <a:pPr marL="0" lvl="0" indent="0" algn="l" rtl="0">
              <a:spcBef>
                <a:spcPts val="0"/>
              </a:spcBef>
              <a:spcAft>
                <a:spcPts val="0"/>
              </a:spcAft>
              <a:buNone/>
            </a:pPr>
            <a:r>
              <a:rPr lang="en-US" sz="2200"/>
              <a:t>→ Juges</a:t>
            </a:r>
            <a:endParaRPr sz="2200"/>
          </a:p>
          <a:p>
            <a:pPr marL="0" lvl="0" indent="0" algn="l" rtl="0">
              <a:spcBef>
                <a:spcPts val="0"/>
              </a:spcBef>
              <a:spcAft>
                <a:spcPts val="0"/>
              </a:spcAft>
              <a:buNone/>
            </a:pPr>
            <a:r>
              <a:rPr lang="en-US" sz="2200"/>
              <a:t>→ Adhérents</a:t>
            </a:r>
            <a:endParaRPr sz="2200"/>
          </a:p>
          <a:p>
            <a:pPr marL="0" lvl="0" indent="0" algn="l" rtl="0">
              <a:spcBef>
                <a:spcPts val="0"/>
              </a:spcBef>
              <a:spcAft>
                <a:spcPts val="0"/>
              </a:spcAft>
              <a:buNone/>
            </a:pPr>
            <a:r>
              <a:rPr lang="en-US" sz="2200"/>
              <a:t>etc…</a:t>
            </a:r>
            <a:endParaRPr sz="2200"/>
          </a:p>
          <a:p>
            <a:pPr marL="0" lvl="0" indent="0" algn="l" rtl="0">
              <a:spcBef>
                <a:spcPts val="0"/>
              </a:spcBef>
              <a:spcAft>
                <a:spcPts val="0"/>
              </a:spcAft>
              <a:buNone/>
            </a:pPr>
            <a:endParaRPr sz="2200"/>
          </a:p>
        </p:txBody>
      </p:sp>
      <p:sp>
        <p:nvSpPr>
          <p:cNvPr id="169" name="Google Shape;169;p17"/>
          <p:cNvSpPr/>
          <p:nvPr/>
        </p:nvSpPr>
        <p:spPr>
          <a:xfrm>
            <a:off x="10411250" y="5553500"/>
            <a:ext cx="13419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txBox="1"/>
          <p:nvPr/>
        </p:nvSpPr>
        <p:spPr>
          <a:xfrm>
            <a:off x="10560325" y="5599875"/>
            <a:ext cx="10065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1 : groupe de travail</a:t>
            </a:r>
            <a:endParaRPr i="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8"/>
          <p:cNvPicPr preferRelativeResize="0"/>
          <p:nvPr/>
        </p:nvPicPr>
        <p:blipFill>
          <a:blip r:embed="rId3">
            <a:alphaModFix/>
          </a:blip>
          <a:stretch>
            <a:fillRect/>
          </a:stretch>
        </p:blipFill>
        <p:spPr>
          <a:xfrm>
            <a:off x="863913" y="957849"/>
            <a:ext cx="10616574" cy="5900150"/>
          </a:xfrm>
          <a:prstGeom prst="rect">
            <a:avLst/>
          </a:prstGeom>
          <a:noFill/>
          <a:ln>
            <a:noFill/>
          </a:ln>
        </p:spPr>
      </p:pic>
      <p:sp>
        <p:nvSpPr>
          <p:cNvPr id="177" name="Google Shape;177;p18"/>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1900"/>
              <a:t>Annexe 1 : Groupe de travail</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p:nvPr/>
        </p:nvSpPr>
        <p:spPr>
          <a:xfrm>
            <a:off x="2492721" y="1936405"/>
            <a:ext cx="7206600" cy="341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rgbClr val="002060"/>
                </a:solidFill>
                <a:latin typeface="Trebuchet MS"/>
                <a:ea typeface="Trebuchet MS"/>
                <a:cs typeface="Trebuchet MS"/>
                <a:sym typeface="Trebuchet MS"/>
              </a:rPr>
              <a:t>Construire un </a:t>
            </a:r>
            <a:endParaRPr/>
          </a:p>
          <a:p>
            <a:pPr marL="0" marR="0" lvl="0" indent="0" algn="ctr" rtl="0">
              <a:spcBef>
                <a:spcPts val="0"/>
              </a:spcBef>
              <a:spcAft>
                <a:spcPts val="0"/>
              </a:spcAft>
              <a:buNone/>
            </a:pPr>
            <a:r>
              <a:rPr lang="en-US" sz="7200" b="1" i="0" u="none" strike="noStrike" cap="none">
                <a:solidFill>
                  <a:srgbClr val="002060"/>
                </a:solidFill>
                <a:latin typeface="Trebuchet MS"/>
                <a:ea typeface="Trebuchet MS"/>
                <a:cs typeface="Trebuchet MS"/>
                <a:sym typeface="Trebuchet MS"/>
              </a:rPr>
              <a:t>Projet Associatif</a:t>
            </a:r>
            <a:endParaRPr/>
          </a:p>
        </p:txBody>
      </p:sp>
      <p:sp>
        <p:nvSpPr>
          <p:cNvPr id="183" name="Google Shape;183;p19"/>
          <p:cNvSpPr/>
          <p:nvPr/>
        </p:nvSpPr>
        <p:spPr>
          <a:xfrm>
            <a:off x="1973656" y="-380258"/>
            <a:ext cx="7994100" cy="7858500"/>
          </a:xfrm>
          <a:prstGeom prst="ellipse">
            <a:avLst/>
          </a:prstGeom>
          <a:noFill/>
          <a:ln w="15875" cap="rnd" cmpd="sng">
            <a:solidFill>
              <a:srgbClr val="EBA6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4" name="Google Shape;184;p19"/>
          <p:cNvSpPr/>
          <p:nvPr/>
        </p:nvSpPr>
        <p:spPr>
          <a:xfrm>
            <a:off x="2126056" y="-227858"/>
            <a:ext cx="7994100" cy="7858500"/>
          </a:xfrm>
          <a:prstGeom prst="ellipse">
            <a:avLst/>
          </a:prstGeom>
          <a:noFill/>
          <a:ln w="15875" cap="rnd" cmpd="sng">
            <a:solidFill>
              <a:srgbClr val="EC06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5" name="Google Shape;185;p19"/>
          <p:cNvSpPr/>
          <p:nvPr/>
        </p:nvSpPr>
        <p:spPr>
          <a:xfrm>
            <a:off x="1861997" y="-765029"/>
            <a:ext cx="7994100" cy="7858500"/>
          </a:xfrm>
          <a:prstGeom prst="ellipse">
            <a:avLst/>
          </a:prstGeom>
          <a:noFill/>
          <a:ln w="15875" cap="rnd" cmpd="sng">
            <a:solidFill>
              <a:srgbClr val="00A1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6" name="Google Shape;186;p19"/>
          <p:cNvSpPr/>
          <p:nvPr/>
        </p:nvSpPr>
        <p:spPr>
          <a:xfrm>
            <a:off x="2231680" y="-765029"/>
            <a:ext cx="7994100" cy="7858500"/>
          </a:xfrm>
          <a:prstGeom prst="ellipse">
            <a:avLst/>
          </a:prstGeom>
          <a:noFill/>
          <a:ln w="15875" cap="rnd" cmpd="sng">
            <a:solidFill>
              <a:srgbClr val="17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7" name="Google Shape;187;p19"/>
          <p:cNvSpPr/>
          <p:nvPr/>
        </p:nvSpPr>
        <p:spPr>
          <a:xfrm>
            <a:off x="10909862" y="5606717"/>
            <a:ext cx="1143000" cy="1142995"/>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29" r="-62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p:nvPr/>
        </p:nvSpPr>
        <p:spPr>
          <a:xfrm>
            <a:off x="2894775" y="2464900"/>
            <a:ext cx="5267700" cy="3984900"/>
          </a:xfrm>
          <a:prstGeom prst="roundRect">
            <a:avLst>
              <a:gd name="adj" fmla="val 16667"/>
            </a:avLst>
          </a:prstGeom>
          <a:noFill/>
          <a:ln w="28575"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195" name="Google Shape;195;p20"/>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1 : Pourquoi l’identité du club est importante ?</a:t>
            </a:r>
            <a:endParaRPr sz="2000" b="0" i="0" u="none" strike="noStrike" cap="none">
              <a:solidFill>
                <a:schemeClr val="dk1"/>
              </a:solidFill>
              <a:latin typeface="Trebuchet MS"/>
              <a:ea typeface="Trebuchet MS"/>
              <a:cs typeface="Trebuchet MS"/>
              <a:sym typeface="Trebuchet MS"/>
            </a:endParaRPr>
          </a:p>
        </p:txBody>
      </p:sp>
      <p:cxnSp>
        <p:nvCxnSpPr>
          <p:cNvPr id="196" name="Google Shape;196;p20"/>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197" name="Google Shape;197;p20"/>
          <p:cNvSpPr txBox="1"/>
          <p:nvPr/>
        </p:nvSpPr>
        <p:spPr>
          <a:xfrm>
            <a:off x="422425" y="1714500"/>
            <a:ext cx="11367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t>“Définir ce que nous voulons être et faire afin de mieux le communiquer”</a:t>
            </a:r>
            <a:endParaRPr sz="2200" b="1"/>
          </a:p>
        </p:txBody>
      </p:sp>
      <p:sp>
        <p:nvSpPr>
          <p:cNvPr id="198" name="Google Shape;198;p20"/>
          <p:cNvSpPr/>
          <p:nvPr/>
        </p:nvSpPr>
        <p:spPr>
          <a:xfrm>
            <a:off x="3872100" y="3213250"/>
            <a:ext cx="3375900" cy="2366700"/>
          </a:xfrm>
          <a:prstGeom prst="roundRect">
            <a:avLst>
              <a:gd name="adj" fmla="val 16667"/>
            </a:avLst>
          </a:prstGeom>
          <a:noFill/>
          <a:ln w="28575" cap="flat" cmpd="sng">
            <a:solidFill>
              <a:srgbClr val="EBA6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txBox="1"/>
          <p:nvPr/>
        </p:nvSpPr>
        <p:spPr>
          <a:xfrm>
            <a:off x="4798800" y="4195750"/>
            <a:ext cx="1578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Interne</a:t>
            </a:r>
            <a:endParaRPr sz="2200" b="1"/>
          </a:p>
        </p:txBody>
      </p:sp>
      <p:sp>
        <p:nvSpPr>
          <p:cNvPr id="200" name="Google Shape;200;p20"/>
          <p:cNvSpPr txBox="1"/>
          <p:nvPr/>
        </p:nvSpPr>
        <p:spPr>
          <a:xfrm>
            <a:off x="4798800" y="5732050"/>
            <a:ext cx="1578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Externe</a:t>
            </a:r>
            <a:endParaRPr sz="2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207" name="Google Shape;207;p21"/>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1 : Pourquoi l’identité du club est importante ?</a:t>
            </a:r>
            <a:endParaRPr sz="2000" b="0" i="0" u="none" strike="noStrike" cap="none">
              <a:solidFill>
                <a:schemeClr val="dk1"/>
              </a:solidFill>
              <a:latin typeface="Trebuchet MS"/>
              <a:ea typeface="Trebuchet MS"/>
              <a:cs typeface="Trebuchet MS"/>
              <a:sym typeface="Trebuchet MS"/>
            </a:endParaRPr>
          </a:p>
        </p:txBody>
      </p:sp>
      <p:cxnSp>
        <p:nvCxnSpPr>
          <p:cNvPr id="208" name="Google Shape;208;p21"/>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209" name="Google Shape;209;p21"/>
          <p:cNvSpPr txBox="1"/>
          <p:nvPr/>
        </p:nvSpPr>
        <p:spPr>
          <a:xfrm>
            <a:off x="422425" y="1790700"/>
            <a:ext cx="11367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t>Que voulons nous communiquer ?</a:t>
            </a:r>
            <a:endParaRPr sz="2200" b="1"/>
          </a:p>
        </p:txBody>
      </p:sp>
      <p:sp>
        <p:nvSpPr>
          <p:cNvPr id="210" name="Google Shape;210;p21"/>
          <p:cNvSpPr/>
          <p:nvPr/>
        </p:nvSpPr>
        <p:spPr>
          <a:xfrm>
            <a:off x="2323275" y="2691025"/>
            <a:ext cx="3627900" cy="1093200"/>
          </a:xfrm>
          <a:prstGeom prst="homePlate">
            <a:avLst>
              <a:gd name="adj" fmla="val 50000"/>
            </a:avLst>
          </a:prstGeom>
          <a:solidFill>
            <a:srgbClr val="00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txBox="1"/>
          <p:nvPr/>
        </p:nvSpPr>
        <p:spPr>
          <a:xfrm>
            <a:off x="2763075" y="2976025"/>
            <a:ext cx="233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lt1"/>
                </a:solidFill>
              </a:rPr>
              <a:t>Volontaire</a:t>
            </a:r>
            <a:endParaRPr sz="2200" b="1">
              <a:solidFill>
                <a:schemeClr val="lt1"/>
              </a:solidFill>
            </a:endParaRPr>
          </a:p>
        </p:txBody>
      </p:sp>
      <p:sp>
        <p:nvSpPr>
          <p:cNvPr id="212" name="Google Shape;212;p21"/>
          <p:cNvSpPr txBox="1"/>
          <p:nvPr/>
        </p:nvSpPr>
        <p:spPr>
          <a:xfrm>
            <a:off x="6252525" y="2938800"/>
            <a:ext cx="4674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Par notre réseau de communication</a:t>
            </a:r>
            <a:endParaRPr sz="2200"/>
          </a:p>
        </p:txBody>
      </p:sp>
      <p:sp>
        <p:nvSpPr>
          <p:cNvPr id="213" name="Google Shape;213;p21"/>
          <p:cNvSpPr/>
          <p:nvPr/>
        </p:nvSpPr>
        <p:spPr>
          <a:xfrm>
            <a:off x="2323275" y="4570350"/>
            <a:ext cx="3627900" cy="1093200"/>
          </a:xfrm>
          <a:prstGeom prst="homePlate">
            <a:avLst>
              <a:gd name="adj" fmla="val 50000"/>
            </a:avLst>
          </a:prstGeom>
          <a:solidFill>
            <a:srgbClr val="00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txBox="1"/>
          <p:nvPr/>
        </p:nvSpPr>
        <p:spPr>
          <a:xfrm>
            <a:off x="2763075" y="4855350"/>
            <a:ext cx="233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lt1"/>
                </a:solidFill>
              </a:rPr>
              <a:t>Involontaire</a:t>
            </a:r>
            <a:endParaRPr sz="2200" b="1">
              <a:solidFill>
                <a:schemeClr val="lt1"/>
              </a:solidFill>
            </a:endParaRPr>
          </a:p>
        </p:txBody>
      </p:sp>
      <p:sp>
        <p:nvSpPr>
          <p:cNvPr id="215" name="Google Shape;215;p21"/>
          <p:cNvSpPr txBox="1"/>
          <p:nvPr/>
        </p:nvSpPr>
        <p:spPr>
          <a:xfrm>
            <a:off x="6252525" y="4741925"/>
            <a:ext cx="4674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Par nos décisions, nos actions, ce que nous renvoyons</a:t>
            </a:r>
            <a:endParaRPr sz="2200"/>
          </a:p>
        </p:txBody>
      </p:sp>
      <p:sp>
        <p:nvSpPr>
          <p:cNvPr id="216" name="Google Shape;216;p21"/>
          <p:cNvSpPr/>
          <p:nvPr/>
        </p:nvSpPr>
        <p:spPr>
          <a:xfrm>
            <a:off x="10013675" y="5553500"/>
            <a:ext cx="17394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txBox="1"/>
          <p:nvPr/>
        </p:nvSpPr>
        <p:spPr>
          <a:xfrm>
            <a:off x="10201700" y="5599875"/>
            <a:ext cx="14415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 Carte d’identité d’un club</a:t>
            </a:r>
            <a:endParaRPr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fade">
                                      <p:cBhvr>
                                        <p:cTn id="17" dur="10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Aide : Carte d’identité du club</a:t>
            </a:r>
            <a:endParaRPr sz="1900"/>
          </a:p>
        </p:txBody>
      </p:sp>
      <p:pic>
        <p:nvPicPr>
          <p:cNvPr id="224" name="Google Shape;224;p22"/>
          <p:cNvPicPr preferRelativeResize="0"/>
          <p:nvPr/>
        </p:nvPicPr>
        <p:blipFill>
          <a:blip r:embed="rId3">
            <a:alphaModFix/>
          </a:blip>
          <a:stretch>
            <a:fillRect/>
          </a:stretch>
        </p:blipFill>
        <p:spPr>
          <a:xfrm>
            <a:off x="326575" y="940200"/>
            <a:ext cx="11794475" cy="5210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Aide : Carte d’identité du club</a:t>
            </a:r>
            <a:endParaRPr sz="1900"/>
          </a:p>
        </p:txBody>
      </p:sp>
      <p:pic>
        <p:nvPicPr>
          <p:cNvPr id="231" name="Google Shape;231;p23"/>
          <p:cNvPicPr preferRelativeResize="0"/>
          <p:nvPr/>
        </p:nvPicPr>
        <p:blipFill>
          <a:blip r:embed="rId3">
            <a:alphaModFix/>
          </a:blip>
          <a:stretch>
            <a:fillRect/>
          </a:stretch>
        </p:blipFill>
        <p:spPr>
          <a:xfrm>
            <a:off x="289950" y="914263"/>
            <a:ext cx="11820401" cy="5029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Aide : Carte d’identité du club</a:t>
            </a:r>
            <a:endParaRPr sz="1900"/>
          </a:p>
        </p:txBody>
      </p:sp>
      <p:pic>
        <p:nvPicPr>
          <p:cNvPr id="238" name="Google Shape;238;p24"/>
          <p:cNvPicPr preferRelativeResize="0"/>
          <p:nvPr/>
        </p:nvPicPr>
        <p:blipFill>
          <a:blip r:embed="rId3">
            <a:alphaModFix/>
          </a:blip>
          <a:stretch>
            <a:fillRect/>
          </a:stretch>
        </p:blipFill>
        <p:spPr>
          <a:xfrm>
            <a:off x="304800" y="844900"/>
            <a:ext cx="11775451" cy="5509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245" name="Google Shape;245;p25"/>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1 : Définir l’identité du club</a:t>
            </a:r>
            <a:endParaRPr sz="2000" b="0" i="0" u="none" strike="noStrike" cap="none">
              <a:solidFill>
                <a:schemeClr val="dk1"/>
              </a:solidFill>
              <a:latin typeface="Trebuchet MS"/>
              <a:ea typeface="Trebuchet MS"/>
              <a:cs typeface="Trebuchet MS"/>
              <a:sym typeface="Trebuchet MS"/>
            </a:endParaRPr>
          </a:p>
        </p:txBody>
      </p:sp>
      <p:cxnSp>
        <p:nvCxnSpPr>
          <p:cNvPr id="246" name="Google Shape;246;p25"/>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247" name="Google Shape;247;p25"/>
          <p:cNvSpPr/>
          <p:nvPr/>
        </p:nvSpPr>
        <p:spPr>
          <a:xfrm>
            <a:off x="10013675" y="5553500"/>
            <a:ext cx="17394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txBox="1"/>
          <p:nvPr/>
        </p:nvSpPr>
        <p:spPr>
          <a:xfrm>
            <a:off x="10201700" y="5599875"/>
            <a:ext cx="14415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2 : Présentation de l’association</a:t>
            </a:r>
            <a:endParaRPr i="1">
              <a:solidFill>
                <a:schemeClr val="dk1"/>
              </a:solidFill>
            </a:endParaRPr>
          </a:p>
        </p:txBody>
      </p:sp>
      <p:sp>
        <p:nvSpPr>
          <p:cNvPr id="249" name="Google Shape;249;p25"/>
          <p:cNvSpPr txBox="1"/>
          <p:nvPr/>
        </p:nvSpPr>
        <p:spPr>
          <a:xfrm>
            <a:off x="1801475" y="1980375"/>
            <a:ext cx="78021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t>La présentation du club comprend :</a:t>
            </a:r>
            <a:endParaRPr sz="2200" b="1"/>
          </a:p>
          <a:p>
            <a:pPr marL="0" lvl="0" indent="0" algn="l" rtl="0">
              <a:spcBef>
                <a:spcPts val="0"/>
              </a:spcBef>
              <a:spcAft>
                <a:spcPts val="0"/>
              </a:spcAft>
              <a:buNone/>
            </a:pPr>
            <a:endParaRPr sz="2200" b="1"/>
          </a:p>
          <a:p>
            <a:pPr marL="0" lvl="0" indent="0" algn="l" rtl="0">
              <a:spcBef>
                <a:spcPts val="0"/>
              </a:spcBef>
              <a:spcAft>
                <a:spcPts val="0"/>
              </a:spcAft>
              <a:buNone/>
            </a:pPr>
            <a:r>
              <a:rPr lang="en-US" sz="2200"/>
              <a:t>→ Ses éléments d’identités</a:t>
            </a:r>
            <a:endParaRPr sz="2200"/>
          </a:p>
          <a:p>
            <a:pPr marL="0" lvl="0" indent="0" algn="l" rtl="0">
              <a:spcBef>
                <a:spcPts val="0"/>
              </a:spcBef>
              <a:spcAft>
                <a:spcPts val="0"/>
              </a:spcAft>
              <a:buNone/>
            </a:pPr>
            <a:r>
              <a:rPr lang="en-US" sz="2200"/>
              <a:t>→ Son historique</a:t>
            </a:r>
            <a:endParaRPr sz="2200"/>
          </a:p>
          <a:p>
            <a:pPr marL="0" lvl="0" indent="0" algn="l" rtl="0">
              <a:spcBef>
                <a:spcPts val="0"/>
              </a:spcBef>
              <a:spcAft>
                <a:spcPts val="0"/>
              </a:spcAft>
              <a:buNone/>
            </a:pPr>
            <a:r>
              <a:rPr lang="en-US" sz="2200"/>
              <a:t>→ Ses structures / lieux de pratiques</a:t>
            </a:r>
            <a:endParaRPr sz="2200"/>
          </a:p>
          <a:p>
            <a:pPr marL="0" lvl="0" indent="0" algn="l" rtl="0">
              <a:spcBef>
                <a:spcPts val="0"/>
              </a:spcBef>
              <a:spcAft>
                <a:spcPts val="0"/>
              </a:spcAft>
              <a:buNone/>
            </a:pPr>
            <a:r>
              <a:rPr lang="en-US" sz="2200"/>
              <a:t>→ Son organisation RH</a:t>
            </a:r>
            <a:endParaRPr sz="2200"/>
          </a:p>
          <a:p>
            <a:pPr marL="0" lvl="0" indent="0" algn="l" rtl="0">
              <a:spcBef>
                <a:spcPts val="0"/>
              </a:spcBef>
              <a:spcAft>
                <a:spcPts val="0"/>
              </a:spcAft>
              <a:buNone/>
            </a:pPr>
            <a:r>
              <a:rPr lang="en-US" sz="2200"/>
              <a:t>→ Ses adhérents</a:t>
            </a:r>
            <a:endParaRPr sz="2200"/>
          </a:p>
          <a:p>
            <a:pPr marL="0" lvl="0" indent="0" algn="l" rtl="0">
              <a:spcBef>
                <a:spcPts val="0"/>
              </a:spcBef>
              <a:spcAft>
                <a:spcPts val="0"/>
              </a:spcAft>
              <a:buNone/>
            </a:pPr>
            <a:r>
              <a:rPr lang="en-US" sz="2200"/>
              <a:t>→ Ses activités</a:t>
            </a:r>
            <a:endParaRPr sz="2200"/>
          </a:p>
          <a:p>
            <a:pPr marL="0" lvl="0" indent="0" algn="l" rtl="0">
              <a:spcBef>
                <a:spcPts val="0"/>
              </a:spcBef>
              <a:spcAft>
                <a:spcPts val="0"/>
              </a:spcAft>
              <a:buNone/>
            </a:pPr>
            <a:r>
              <a:rPr lang="en-US" sz="2200"/>
              <a:t>→ Son environnement</a:t>
            </a:r>
            <a:endParaRPr sz="2200"/>
          </a:p>
          <a:p>
            <a:pPr marL="0" lvl="0" indent="0" algn="l" rtl="0">
              <a:spcBef>
                <a:spcPts val="0"/>
              </a:spcBef>
              <a:spcAft>
                <a:spcPts val="0"/>
              </a:spcAft>
              <a:buNone/>
            </a:pPr>
            <a:r>
              <a:rPr lang="en-US" sz="2200"/>
              <a:t>→ Sa vie associative</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1000"/>
                                        <p:tgtEl>
                                          <p:spTgt spid="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xEl>
                                              <p:pRg st="1" end="1"/>
                                            </p:txEl>
                                          </p:spTgt>
                                        </p:tgtEl>
                                        <p:attrNameLst>
                                          <p:attrName>style.visibility</p:attrName>
                                        </p:attrNameLst>
                                      </p:cBhvr>
                                      <p:to>
                                        <p:strVal val="visible"/>
                                      </p:to>
                                    </p:set>
                                    <p:animEffect transition="in" filter="fade">
                                      <p:cBhvr>
                                        <p:cTn id="12" dur="1000"/>
                                        <p:tgtEl>
                                          <p:spTgt spid="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xEl>
                                              <p:pRg st="2" end="2"/>
                                            </p:txEl>
                                          </p:spTgt>
                                        </p:tgtEl>
                                        <p:attrNameLst>
                                          <p:attrName>style.visibility</p:attrName>
                                        </p:attrNameLst>
                                      </p:cBhvr>
                                      <p:to>
                                        <p:strVal val="visible"/>
                                      </p:to>
                                    </p:set>
                                    <p:animEffect transition="in" filter="fade">
                                      <p:cBhvr>
                                        <p:cTn id="17" dur="1000"/>
                                        <p:tgtEl>
                                          <p:spTgt spid="2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9">
                                            <p:txEl>
                                              <p:pRg st="3" end="3"/>
                                            </p:txEl>
                                          </p:spTgt>
                                        </p:tgtEl>
                                        <p:attrNameLst>
                                          <p:attrName>style.visibility</p:attrName>
                                        </p:attrNameLst>
                                      </p:cBhvr>
                                      <p:to>
                                        <p:strVal val="visible"/>
                                      </p:to>
                                    </p:set>
                                    <p:animEffect transition="in" filter="fade">
                                      <p:cBhvr>
                                        <p:cTn id="22" dur="1000"/>
                                        <p:tgtEl>
                                          <p:spTgt spid="2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9">
                                            <p:txEl>
                                              <p:pRg st="4" end="4"/>
                                            </p:txEl>
                                          </p:spTgt>
                                        </p:tgtEl>
                                        <p:attrNameLst>
                                          <p:attrName>style.visibility</p:attrName>
                                        </p:attrNameLst>
                                      </p:cBhvr>
                                      <p:to>
                                        <p:strVal val="visible"/>
                                      </p:to>
                                    </p:set>
                                    <p:animEffect transition="in" filter="fade">
                                      <p:cBhvr>
                                        <p:cTn id="27" dur="1000"/>
                                        <p:tgtEl>
                                          <p:spTgt spid="2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xEl>
                                              <p:pRg st="5" end="5"/>
                                            </p:txEl>
                                          </p:spTgt>
                                        </p:tgtEl>
                                        <p:attrNameLst>
                                          <p:attrName>style.visibility</p:attrName>
                                        </p:attrNameLst>
                                      </p:cBhvr>
                                      <p:to>
                                        <p:strVal val="visible"/>
                                      </p:to>
                                    </p:set>
                                    <p:animEffect transition="in" filter="fade">
                                      <p:cBhvr>
                                        <p:cTn id="32" dur="1000"/>
                                        <p:tgtEl>
                                          <p:spTgt spid="2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9">
                                            <p:txEl>
                                              <p:pRg st="6" end="6"/>
                                            </p:txEl>
                                          </p:spTgt>
                                        </p:tgtEl>
                                        <p:attrNameLst>
                                          <p:attrName>style.visibility</p:attrName>
                                        </p:attrNameLst>
                                      </p:cBhvr>
                                      <p:to>
                                        <p:strVal val="visible"/>
                                      </p:to>
                                    </p:set>
                                    <p:animEffect transition="in" filter="fade">
                                      <p:cBhvr>
                                        <p:cTn id="37" dur="1000"/>
                                        <p:tgtEl>
                                          <p:spTgt spid="24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9">
                                            <p:txEl>
                                              <p:pRg st="7" end="7"/>
                                            </p:txEl>
                                          </p:spTgt>
                                        </p:tgtEl>
                                        <p:attrNameLst>
                                          <p:attrName>style.visibility</p:attrName>
                                        </p:attrNameLst>
                                      </p:cBhvr>
                                      <p:to>
                                        <p:strVal val="visible"/>
                                      </p:to>
                                    </p:set>
                                    <p:animEffect transition="in" filter="fade">
                                      <p:cBhvr>
                                        <p:cTn id="42" dur="1000"/>
                                        <p:tgtEl>
                                          <p:spTgt spid="24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9">
                                            <p:txEl>
                                              <p:pRg st="8" end="8"/>
                                            </p:txEl>
                                          </p:spTgt>
                                        </p:tgtEl>
                                        <p:attrNameLst>
                                          <p:attrName>style.visibility</p:attrName>
                                        </p:attrNameLst>
                                      </p:cBhvr>
                                      <p:to>
                                        <p:strVal val="visible"/>
                                      </p:to>
                                    </p:set>
                                    <p:animEffect transition="in" filter="fade">
                                      <p:cBhvr>
                                        <p:cTn id="47" dur="1000"/>
                                        <p:tgtEl>
                                          <p:spTgt spid="24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9">
                                            <p:txEl>
                                              <p:pRg st="9" end="9"/>
                                            </p:txEl>
                                          </p:spTgt>
                                        </p:tgtEl>
                                        <p:attrNameLst>
                                          <p:attrName>style.visibility</p:attrName>
                                        </p:attrNameLst>
                                      </p:cBhvr>
                                      <p:to>
                                        <p:strVal val="visible"/>
                                      </p:to>
                                    </p:set>
                                    <p:animEffect transition="in" filter="fade">
                                      <p:cBhvr>
                                        <p:cTn id="52" dur="1000"/>
                                        <p:tgtEl>
                                          <p:spTgt spid="2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2 : Présentation du club (1)</a:t>
            </a:r>
            <a:endParaRPr sz="1900"/>
          </a:p>
        </p:txBody>
      </p:sp>
      <p:pic>
        <p:nvPicPr>
          <p:cNvPr id="256" name="Google Shape;256;p26"/>
          <p:cNvPicPr preferRelativeResize="0"/>
          <p:nvPr/>
        </p:nvPicPr>
        <p:blipFill>
          <a:blip r:embed="rId3">
            <a:alphaModFix/>
          </a:blip>
          <a:stretch>
            <a:fillRect/>
          </a:stretch>
        </p:blipFill>
        <p:spPr>
          <a:xfrm>
            <a:off x="588375" y="852950"/>
            <a:ext cx="9714855" cy="600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19954" y="128945"/>
            <a:ext cx="11579533"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3500" b="1">
                <a:latin typeface="Calibri"/>
                <a:ea typeface="Calibri"/>
                <a:cs typeface="Calibri"/>
                <a:sym typeface="Calibri"/>
              </a:rPr>
              <a:t>Introduction</a:t>
            </a:r>
            <a:endParaRPr sz="4200"/>
          </a:p>
        </p:txBody>
      </p:sp>
      <p:sp>
        <p:nvSpPr>
          <p:cNvPr id="60" name="Google Shape;60;p9"/>
          <p:cNvSpPr txBox="1"/>
          <p:nvPr/>
        </p:nvSpPr>
        <p:spPr>
          <a:xfrm>
            <a:off x="737727" y="1917720"/>
            <a:ext cx="10743900" cy="3458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0" i="0" u="none" strike="noStrike" cap="none">
                <a:solidFill>
                  <a:srgbClr val="000000"/>
                </a:solidFill>
                <a:latin typeface="Open Sans"/>
                <a:ea typeface="Open Sans"/>
                <a:cs typeface="Open Sans"/>
                <a:sym typeface="Open Sans"/>
              </a:rPr>
              <a:t>Cette formation et le processus présentés sont adaptés pour construire un projet associatif dans le domaine du sport et plus particulièrement pour un Club affilié à la Fédération Française de Gymnastique.</a:t>
            </a:r>
            <a:endParaRPr/>
          </a:p>
          <a:p>
            <a:pPr marL="0" marR="0" lvl="0" indent="0" algn="just" rtl="0">
              <a:lnSpc>
                <a:spcPct val="139958"/>
              </a:lnSpc>
              <a:spcBef>
                <a:spcPts val="0"/>
              </a:spcBef>
              <a:spcAft>
                <a:spcPts val="0"/>
              </a:spcAft>
              <a:buNone/>
            </a:pPr>
            <a:endParaRPr sz="2400" b="0" i="0" u="none" strike="noStrike" cap="none">
              <a:solidFill>
                <a:srgbClr val="000000"/>
              </a:solidFill>
              <a:latin typeface="Open Sans"/>
              <a:ea typeface="Open Sans"/>
              <a:cs typeface="Open Sans"/>
              <a:sym typeface="Open Sans"/>
            </a:endParaRPr>
          </a:p>
          <a:p>
            <a:pPr marL="0" marR="0" lvl="0" indent="0" algn="just" rtl="0">
              <a:lnSpc>
                <a:spcPct val="139958"/>
              </a:lnSpc>
              <a:spcBef>
                <a:spcPts val="0"/>
              </a:spcBef>
              <a:spcAft>
                <a:spcPts val="0"/>
              </a:spcAft>
              <a:buNone/>
            </a:pPr>
            <a:endParaRPr sz="2400" b="0" i="0" u="none" strike="noStrike" cap="none">
              <a:solidFill>
                <a:srgbClr val="000000"/>
              </a:solidFill>
              <a:latin typeface="Open Sans"/>
              <a:ea typeface="Open Sans"/>
              <a:cs typeface="Open Sans"/>
              <a:sym typeface="Open Sans"/>
            </a:endParaRPr>
          </a:p>
          <a:p>
            <a:pPr marL="0" marR="0" lvl="0" indent="0" algn="just" rtl="0">
              <a:lnSpc>
                <a:spcPct val="139958"/>
              </a:lnSpc>
              <a:spcBef>
                <a:spcPts val="0"/>
              </a:spcBef>
              <a:spcAft>
                <a:spcPts val="0"/>
              </a:spcAft>
              <a:buNone/>
            </a:pPr>
            <a:r>
              <a:rPr lang="en-US" sz="2400" b="0" i="0" u="none" strike="noStrike" cap="none">
                <a:solidFill>
                  <a:srgbClr val="000000"/>
                </a:solidFill>
                <a:latin typeface="Open Sans"/>
                <a:ea typeface="Open Sans"/>
                <a:cs typeface="Open Sans"/>
                <a:sym typeface="Open Sans"/>
              </a:rPr>
              <a:t>Les outils présentés sont évolutifs. Il s'agit d'exemples, d'aides, de supports, que chaque structure pourra adapter en fonction de leurs spécificités et leurs environnements.</a:t>
            </a:r>
            <a:endParaRPr/>
          </a:p>
        </p:txBody>
      </p:sp>
      <p:cxnSp>
        <p:nvCxnSpPr>
          <p:cNvPr id="61" name="Google Shape;61;p9"/>
          <p:cNvCxnSpPr/>
          <p:nvPr/>
        </p:nvCxnSpPr>
        <p:spPr>
          <a:xfrm>
            <a:off x="319954" y="1124525"/>
            <a:ext cx="11579533" cy="0"/>
          </a:xfrm>
          <a:prstGeom prst="straightConnector1">
            <a:avLst/>
          </a:prstGeom>
          <a:noFill/>
          <a:ln w="9525" cap="rnd" cmpd="sng">
            <a:solidFill>
              <a:srgbClr val="21304E"/>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2 : Présentation du club (2)</a:t>
            </a:r>
            <a:endParaRPr sz="1900"/>
          </a:p>
        </p:txBody>
      </p:sp>
      <p:pic>
        <p:nvPicPr>
          <p:cNvPr id="263" name="Google Shape;263;p27"/>
          <p:cNvPicPr preferRelativeResize="0"/>
          <p:nvPr/>
        </p:nvPicPr>
        <p:blipFill>
          <a:blip r:embed="rId3">
            <a:alphaModFix/>
          </a:blip>
          <a:stretch>
            <a:fillRect/>
          </a:stretch>
        </p:blipFill>
        <p:spPr>
          <a:xfrm>
            <a:off x="733600" y="787724"/>
            <a:ext cx="9795631" cy="6070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2 : Présentation du club (3)</a:t>
            </a:r>
            <a:endParaRPr sz="1900"/>
          </a:p>
        </p:txBody>
      </p:sp>
      <p:pic>
        <p:nvPicPr>
          <p:cNvPr id="270" name="Google Shape;270;p28"/>
          <p:cNvPicPr preferRelativeResize="0"/>
          <p:nvPr/>
        </p:nvPicPr>
        <p:blipFill>
          <a:blip r:embed="rId3">
            <a:alphaModFix/>
          </a:blip>
          <a:stretch>
            <a:fillRect/>
          </a:stretch>
        </p:blipFill>
        <p:spPr>
          <a:xfrm>
            <a:off x="594350" y="787723"/>
            <a:ext cx="11359399" cy="57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277" name="Google Shape;277;p29"/>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2 : S’appuyer sur des statistiques</a:t>
            </a:r>
            <a:endParaRPr sz="2000" b="0" i="0" u="none" strike="noStrike" cap="none">
              <a:solidFill>
                <a:schemeClr val="dk1"/>
              </a:solidFill>
              <a:latin typeface="Trebuchet MS"/>
              <a:ea typeface="Trebuchet MS"/>
              <a:cs typeface="Trebuchet MS"/>
              <a:sym typeface="Trebuchet MS"/>
            </a:endParaRPr>
          </a:p>
        </p:txBody>
      </p:sp>
      <p:cxnSp>
        <p:nvCxnSpPr>
          <p:cNvPr id="278" name="Google Shape;278;p29"/>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279" name="Google Shape;279;p29"/>
          <p:cNvSpPr/>
          <p:nvPr/>
        </p:nvSpPr>
        <p:spPr>
          <a:xfrm>
            <a:off x="10013675" y="5553500"/>
            <a:ext cx="17394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txBox="1"/>
          <p:nvPr/>
        </p:nvSpPr>
        <p:spPr>
          <a:xfrm>
            <a:off x="10201700" y="5752275"/>
            <a:ext cx="1441500" cy="61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3 : Statistiques</a:t>
            </a:r>
            <a:endParaRPr i="1">
              <a:solidFill>
                <a:schemeClr val="dk1"/>
              </a:solidFill>
            </a:endParaRPr>
          </a:p>
        </p:txBody>
      </p:sp>
      <p:graphicFrame>
        <p:nvGraphicFramePr>
          <p:cNvPr id="281" name="Google Shape;281;p29"/>
          <p:cNvGraphicFramePr/>
          <p:nvPr/>
        </p:nvGraphicFramePr>
        <p:xfrm>
          <a:off x="845550" y="1746788"/>
          <a:ext cx="10287000" cy="3688020"/>
        </p:xfrm>
        <a:graphic>
          <a:graphicData uri="http://schemas.openxmlformats.org/drawingml/2006/table">
            <a:tbl>
              <a:tblPr>
                <a:noFill/>
                <a:tableStyleId>{A6B7BA01-31C6-4F0C-8F0D-E87CE773AE35}</a:tableStyleId>
              </a:tblPr>
              <a:tblGrid>
                <a:gridCol w="3429000"/>
                <a:gridCol w="3429000"/>
                <a:gridCol w="3429000"/>
              </a:tblGrid>
              <a:tr h="381000">
                <a:tc>
                  <a:txBody>
                    <a:bodyPr/>
                    <a:lstStyle/>
                    <a:p>
                      <a:pPr marL="0" lvl="0" indent="0" algn="l" rtl="0">
                        <a:spcBef>
                          <a:spcPts val="0"/>
                        </a:spcBef>
                        <a:spcAft>
                          <a:spcPts val="0"/>
                        </a:spcAft>
                        <a:buNone/>
                      </a:pPr>
                      <a:r>
                        <a:rPr lang="en-US" sz="2100" b="1"/>
                        <a:t>Quels documents utiles ?</a:t>
                      </a:r>
                      <a:endParaRPr sz="2100" b="1"/>
                    </a:p>
                  </a:txBody>
                  <a:tcPr marL="91425" marR="91425" marT="91425" marB="91425"/>
                </a:tc>
                <a:tc>
                  <a:txBody>
                    <a:bodyPr/>
                    <a:lstStyle/>
                    <a:p>
                      <a:pPr marL="0" lvl="0" indent="0" algn="l" rtl="0">
                        <a:spcBef>
                          <a:spcPts val="0"/>
                        </a:spcBef>
                        <a:spcAft>
                          <a:spcPts val="0"/>
                        </a:spcAft>
                        <a:buNone/>
                      </a:pPr>
                      <a:r>
                        <a:rPr lang="en-US" sz="2100" b="1"/>
                        <a:t>Quels méthodes ?</a:t>
                      </a:r>
                      <a:endParaRPr sz="2100" b="1"/>
                    </a:p>
                  </a:txBody>
                  <a:tcPr marL="91425" marR="91425" marT="91425" marB="91425"/>
                </a:tc>
                <a:tc>
                  <a:txBody>
                    <a:bodyPr/>
                    <a:lstStyle/>
                    <a:p>
                      <a:pPr marL="0" lvl="0" indent="0" algn="l" rtl="0">
                        <a:spcBef>
                          <a:spcPts val="0"/>
                        </a:spcBef>
                        <a:spcAft>
                          <a:spcPts val="0"/>
                        </a:spcAft>
                        <a:buNone/>
                      </a:pPr>
                      <a:r>
                        <a:rPr lang="en-US" sz="2100" b="1"/>
                        <a:t>Quel contenu ?</a:t>
                      </a:r>
                      <a:endParaRPr sz="2100" b="1"/>
                    </a:p>
                  </a:txBody>
                  <a:tcPr marL="91425" marR="91425" marT="91425" marB="91425"/>
                </a:tc>
              </a:tr>
              <a:tr h="381000">
                <a:tc>
                  <a:txBody>
                    <a:bodyPr/>
                    <a:lstStyle/>
                    <a:p>
                      <a:pPr marL="0" lvl="0" indent="0" algn="l" rtl="0">
                        <a:spcBef>
                          <a:spcPts val="0"/>
                        </a:spcBef>
                        <a:spcAft>
                          <a:spcPts val="0"/>
                        </a:spcAft>
                        <a:buNone/>
                      </a:pPr>
                      <a:r>
                        <a:rPr lang="en-US" sz="2200"/>
                        <a:t>→ Listing des professionnels et bénévoles du club</a:t>
                      </a:r>
                      <a:endParaRPr sz="2200"/>
                    </a:p>
                    <a:p>
                      <a:pPr marL="0" lvl="0" indent="0" algn="l" rtl="0">
                        <a:spcBef>
                          <a:spcPts val="0"/>
                        </a:spcBef>
                        <a:spcAft>
                          <a:spcPts val="0"/>
                        </a:spcAft>
                        <a:buNone/>
                      </a:pPr>
                      <a:r>
                        <a:rPr lang="en-US" sz="2200"/>
                        <a:t>→ Rapports techniques administratifs annuels</a:t>
                      </a:r>
                      <a:endParaRPr sz="2200"/>
                    </a:p>
                    <a:p>
                      <a:pPr marL="0" lvl="0" indent="0" algn="l" rtl="0">
                        <a:spcBef>
                          <a:spcPts val="0"/>
                        </a:spcBef>
                        <a:spcAft>
                          <a:spcPts val="0"/>
                        </a:spcAft>
                        <a:buNone/>
                      </a:pPr>
                      <a:r>
                        <a:rPr lang="en-US" sz="2200"/>
                        <a:t>→ Statistiques FFGym (via FFGym Licence -  Statistiques)</a:t>
                      </a:r>
                      <a:endParaRPr sz="2200"/>
                    </a:p>
                  </a:txBody>
                  <a:tcPr marL="91425" marR="91425" marT="91425" marB="91425"/>
                </a:tc>
                <a:tc>
                  <a:txBody>
                    <a:bodyPr/>
                    <a:lstStyle/>
                    <a:p>
                      <a:pPr marL="0" lvl="0" indent="0" algn="l" rtl="0">
                        <a:spcBef>
                          <a:spcPts val="0"/>
                        </a:spcBef>
                        <a:spcAft>
                          <a:spcPts val="0"/>
                        </a:spcAft>
                        <a:buNone/>
                      </a:pPr>
                      <a:r>
                        <a:rPr lang="en-US" sz="2200"/>
                        <a:t>→ Le tableur excel</a:t>
                      </a:r>
                      <a:endParaRPr sz="2200"/>
                    </a:p>
                    <a:p>
                      <a:pPr marL="0" lvl="0" indent="0" algn="l" rtl="0">
                        <a:spcBef>
                          <a:spcPts val="0"/>
                        </a:spcBef>
                        <a:spcAft>
                          <a:spcPts val="0"/>
                        </a:spcAft>
                        <a:buNone/>
                      </a:pPr>
                      <a:r>
                        <a:rPr lang="en-US" sz="2200"/>
                        <a:t>→ Des graphiques</a:t>
                      </a:r>
                      <a:endParaRPr sz="2200"/>
                    </a:p>
                    <a:p>
                      <a:pPr marL="0" lvl="0" indent="0" algn="l" rtl="0">
                        <a:spcBef>
                          <a:spcPts val="0"/>
                        </a:spcBef>
                        <a:spcAft>
                          <a:spcPts val="0"/>
                        </a:spcAft>
                        <a:buNone/>
                      </a:pPr>
                      <a:r>
                        <a:rPr lang="en-US" sz="2200"/>
                        <a:t>→ Des tableaux</a:t>
                      </a:r>
                      <a:endParaRPr sz="2200"/>
                    </a:p>
                    <a:p>
                      <a:pPr marL="0" lvl="0" indent="0" algn="l" rtl="0">
                        <a:spcBef>
                          <a:spcPts val="0"/>
                        </a:spcBef>
                        <a:spcAft>
                          <a:spcPts val="0"/>
                        </a:spcAft>
                        <a:buNone/>
                      </a:pPr>
                      <a:endParaRPr sz="2200"/>
                    </a:p>
                  </a:txBody>
                  <a:tcPr marL="91425" marR="91425" marT="91425" marB="91425"/>
                </a:tc>
                <a:tc>
                  <a:txBody>
                    <a:bodyPr/>
                    <a:lstStyle/>
                    <a:p>
                      <a:pPr marL="0" lvl="0" indent="0" algn="l" rtl="0">
                        <a:spcBef>
                          <a:spcPts val="0"/>
                        </a:spcBef>
                        <a:spcAft>
                          <a:spcPts val="0"/>
                        </a:spcAft>
                        <a:buNone/>
                      </a:pPr>
                      <a:r>
                        <a:rPr lang="en-US" sz="2200"/>
                        <a:t>→ Nb RH répartis par disciplines, types de pratique, sexe, âge etc…</a:t>
                      </a:r>
                      <a:endParaRPr sz="2200"/>
                    </a:p>
                    <a:p>
                      <a:pPr marL="0" lvl="0" indent="0" algn="l" rtl="0">
                        <a:spcBef>
                          <a:spcPts val="0"/>
                        </a:spcBef>
                        <a:spcAft>
                          <a:spcPts val="0"/>
                        </a:spcAft>
                        <a:buNone/>
                      </a:pPr>
                      <a:r>
                        <a:rPr lang="en-US" sz="2200"/>
                        <a:t>→ Turn over (fidélité)</a:t>
                      </a:r>
                      <a:endParaRPr sz="2200"/>
                    </a:p>
                    <a:p>
                      <a:pPr marL="0" lvl="0" indent="0" algn="l" rtl="0">
                        <a:spcBef>
                          <a:spcPts val="0"/>
                        </a:spcBef>
                        <a:spcAft>
                          <a:spcPts val="0"/>
                        </a:spcAft>
                        <a:buNone/>
                      </a:pPr>
                      <a:r>
                        <a:rPr lang="en-US" sz="2200"/>
                        <a:t>→ Ressources financières</a:t>
                      </a:r>
                      <a:endParaRPr sz="2200"/>
                    </a:p>
                    <a:p>
                      <a:pPr marL="0" lvl="0" indent="0" algn="l" rtl="0">
                        <a:spcBef>
                          <a:spcPts val="0"/>
                        </a:spcBef>
                        <a:spcAft>
                          <a:spcPts val="0"/>
                        </a:spcAft>
                        <a:buNone/>
                      </a:pPr>
                      <a:r>
                        <a:rPr lang="en-US" sz="2200"/>
                        <a:t>→ Résultats</a:t>
                      </a:r>
                      <a:endParaRPr sz="2200"/>
                    </a:p>
                    <a:p>
                      <a:pPr marL="0" lvl="0" indent="0" algn="l" rtl="0">
                        <a:spcBef>
                          <a:spcPts val="0"/>
                        </a:spcBef>
                        <a:spcAft>
                          <a:spcPts val="0"/>
                        </a:spcAft>
                        <a:buNone/>
                      </a:pPr>
                      <a:r>
                        <a:rPr lang="en-US" sz="2200"/>
                        <a:t>→ Formations</a:t>
                      </a:r>
                      <a:endParaRPr sz="2200"/>
                    </a:p>
                  </a:txBody>
                  <a:tcPr marL="91425" marR="91425" marT="91425" marB="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0"/>
          <p:cNvPicPr preferRelativeResize="0"/>
          <p:nvPr/>
        </p:nvPicPr>
        <p:blipFill>
          <a:blip r:embed="rId3">
            <a:alphaModFix/>
          </a:blip>
          <a:stretch>
            <a:fillRect/>
          </a:stretch>
        </p:blipFill>
        <p:spPr>
          <a:xfrm>
            <a:off x="594350" y="675475"/>
            <a:ext cx="9315301" cy="6014516"/>
          </a:xfrm>
          <a:prstGeom prst="rect">
            <a:avLst/>
          </a:prstGeom>
          <a:noFill/>
          <a:ln>
            <a:noFill/>
          </a:ln>
        </p:spPr>
      </p:pic>
      <p:sp>
        <p:nvSpPr>
          <p:cNvPr id="288" name="Google Shape;288;p30"/>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3 : Statistiques</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1"/>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295" name="Google Shape;295;p31"/>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2 : Effectuer un état des lieux </a:t>
            </a:r>
            <a:endParaRPr sz="2000" b="0" i="0" u="none" strike="noStrike" cap="none">
              <a:solidFill>
                <a:schemeClr val="dk1"/>
              </a:solidFill>
              <a:latin typeface="Trebuchet MS"/>
              <a:ea typeface="Trebuchet MS"/>
              <a:cs typeface="Trebuchet MS"/>
              <a:sym typeface="Trebuchet MS"/>
            </a:endParaRPr>
          </a:p>
        </p:txBody>
      </p:sp>
      <p:cxnSp>
        <p:nvCxnSpPr>
          <p:cNvPr id="296" name="Google Shape;296;p31"/>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pic>
        <p:nvPicPr>
          <p:cNvPr id="297" name="Google Shape;297;p31"/>
          <p:cNvPicPr preferRelativeResize="0"/>
          <p:nvPr/>
        </p:nvPicPr>
        <p:blipFill>
          <a:blip r:embed="rId3">
            <a:alphaModFix/>
          </a:blip>
          <a:stretch>
            <a:fillRect/>
          </a:stretch>
        </p:blipFill>
        <p:spPr>
          <a:xfrm>
            <a:off x="2099545" y="1124525"/>
            <a:ext cx="7992905" cy="5733475"/>
          </a:xfrm>
          <a:prstGeom prst="rect">
            <a:avLst/>
          </a:prstGeom>
          <a:noFill/>
          <a:ln>
            <a:noFill/>
          </a:ln>
        </p:spPr>
      </p:pic>
      <p:sp>
        <p:nvSpPr>
          <p:cNvPr id="298" name="Google Shape;298;p31"/>
          <p:cNvSpPr txBox="1"/>
          <p:nvPr/>
        </p:nvSpPr>
        <p:spPr>
          <a:xfrm>
            <a:off x="1577850" y="1852450"/>
            <a:ext cx="2435100" cy="1293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t>STRENGTHS</a:t>
            </a:r>
            <a:endParaRPr sz="1800" b="1"/>
          </a:p>
          <a:p>
            <a:pPr marL="0" lvl="0" indent="0" algn="l" rtl="0">
              <a:spcBef>
                <a:spcPts val="0"/>
              </a:spcBef>
              <a:spcAft>
                <a:spcPts val="0"/>
              </a:spcAft>
              <a:buNone/>
            </a:pPr>
            <a:r>
              <a:rPr lang="en-US" sz="1800" i="1"/>
              <a:t>Forces</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299" name="Google Shape;299;p31"/>
          <p:cNvSpPr txBox="1"/>
          <p:nvPr/>
        </p:nvSpPr>
        <p:spPr>
          <a:xfrm>
            <a:off x="1519025" y="4585550"/>
            <a:ext cx="2435100" cy="1293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t>OPPORTUNITIES</a:t>
            </a:r>
            <a:endParaRPr sz="1800" b="1"/>
          </a:p>
          <a:p>
            <a:pPr marL="0" lvl="0" indent="0" algn="l" rtl="0">
              <a:spcBef>
                <a:spcPts val="0"/>
              </a:spcBef>
              <a:spcAft>
                <a:spcPts val="0"/>
              </a:spcAft>
              <a:buNone/>
            </a:pPr>
            <a:r>
              <a:rPr lang="en-US" sz="1800" i="1"/>
              <a:t>Opportunités</a:t>
            </a:r>
            <a:endParaRPr sz="1800" i="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300" name="Google Shape;300;p31"/>
          <p:cNvSpPr txBox="1"/>
          <p:nvPr/>
        </p:nvSpPr>
        <p:spPr>
          <a:xfrm>
            <a:off x="8280975" y="1987700"/>
            <a:ext cx="3143400" cy="1293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t>WEAKNESSES</a:t>
            </a:r>
            <a:endParaRPr sz="1800" b="1"/>
          </a:p>
          <a:p>
            <a:pPr marL="0" lvl="0" indent="0" algn="l" rtl="0">
              <a:spcBef>
                <a:spcPts val="0"/>
              </a:spcBef>
              <a:spcAft>
                <a:spcPts val="0"/>
              </a:spcAft>
              <a:buNone/>
            </a:pPr>
            <a:r>
              <a:rPr lang="en-US" sz="1800" i="1"/>
              <a:t>Faiblesses</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301" name="Google Shape;301;p31"/>
          <p:cNvSpPr txBox="1"/>
          <p:nvPr/>
        </p:nvSpPr>
        <p:spPr>
          <a:xfrm>
            <a:off x="8343100" y="4652300"/>
            <a:ext cx="3143400" cy="1293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t>THREATS</a:t>
            </a:r>
            <a:endParaRPr sz="1800" b="1"/>
          </a:p>
          <a:p>
            <a:pPr marL="0" lvl="0" indent="0" algn="l" rtl="0">
              <a:spcBef>
                <a:spcPts val="0"/>
              </a:spcBef>
              <a:spcAft>
                <a:spcPts val="0"/>
              </a:spcAft>
              <a:buNone/>
            </a:pPr>
            <a:r>
              <a:rPr lang="en-US" sz="1800" i="1"/>
              <a:t>Menaces</a:t>
            </a:r>
            <a:endParaRPr sz="1800" i="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302" name="Google Shape;302;p31"/>
          <p:cNvSpPr txBox="1"/>
          <p:nvPr/>
        </p:nvSpPr>
        <p:spPr>
          <a:xfrm>
            <a:off x="239375" y="3491375"/>
            <a:ext cx="31434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i="1"/>
              <a:t>Interne</a:t>
            </a:r>
            <a:endParaRPr sz="1300" i="1"/>
          </a:p>
          <a:p>
            <a:pPr marL="0" lvl="0" indent="0" algn="l" rtl="0">
              <a:spcBef>
                <a:spcPts val="0"/>
              </a:spcBef>
              <a:spcAft>
                <a:spcPts val="0"/>
              </a:spcAft>
              <a:buNone/>
            </a:pPr>
            <a:endParaRPr sz="1300" i="1"/>
          </a:p>
          <a:p>
            <a:pPr marL="0" lvl="0" indent="0" algn="l" rtl="0">
              <a:spcBef>
                <a:spcPts val="0"/>
              </a:spcBef>
              <a:spcAft>
                <a:spcPts val="0"/>
              </a:spcAft>
              <a:buNone/>
            </a:pPr>
            <a:r>
              <a:rPr lang="en-US" sz="1300" i="1"/>
              <a:t>Externe</a:t>
            </a:r>
            <a:endParaRPr sz="1300" i="1"/>
          </a:p>
        </p:txBody>
      </p:sp>
      <p:sp>
        <p:nvSpPr>
          <p:cNvPr id="303" name="Google Shape;303;p31"/>
          <p:cNvSpPr txBox="1"/>
          <p:nvPr/>
        </p:nvSpPr>
        <p:spPr>
          <a:xfrm>
            <a:off x="5622250" y="1281500"/>
            <a:ext cx="11487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r>
              <a:rPr lang="en-US" sz="2200" b="1" i="1"/>
              <a:t>   - </a:t>
            </a:r>
            <a:endParaRPr sz="2200" b="1"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310" name="Google Shape;310;p32"/>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2 : Adapter l’état des lieux à la gymnastique</a:t>
            </a:r>
            <a:endParaRPr sz="2000" b="0" i="0" u="none" strike="noStrike" cap="none">
              <a:solidFill>
                <a:schemeClr val="dk1"/>
              </a:solidFill>
              <a:latin typeface="Trebuchet MS"/>
              <a:ea typeface="Trebuchet MS"/>
              <a:cs typeface="Trebuchet MS"/>
              <a:sym typeface="Trebuchet MS"/>
            </a:endParaRPr>
          </a:p>
        </p:txBody>
      </p:sp>
      <p:cxnSp>
        <p:nvCxnSpPr>
          <p:cNvPr id="311" name="Google Shape;311;p32"/>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pic>
        <p:nvPicPr>
          <p:cNvPr id="312" name="Google Shape;312;p32"/>
          <p:cNvPicPr preferRelativeResize="0"/>
          <p:nvPr/>
        </p:nvPicPr>
        <p:blipFill rotWithShape="1">
          <a:blip r:embed="rId3">
            <a:alphaModFix/>
          </a:blip>
          <a:srcRect b="45054"/>
          <a:stretch/>
        </p:blipFill>
        <p:spPr>
          <a:xfrm>
            <a:off x="829875" y="1607750"/>
            <a:ext cx="10559551" cy="4099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3"/>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319" name="Google Shape;319;p33"/>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2 : Adapter l’état des lieux à la gymnastique</a:t>
            </a:r>
            <a:endParaRPr sz="2000" b="0" i="0" u="none" strike="noStrike" cap="none">
              <a:solidFill>
                <a:schemeClr val="dk1"/>
              </a:solidFill>
              <a:latin typeface="Trebuchet MS"/>
              <a:ea typeface="Trebuchet MS"/>
              <a:cs typeface="Trebuchet MS"/>
              <a:sym typeface="Trebuchet MS"/>
            </a:endParaRPr>
          </a:p>
        </p:txBody>
      </p:sp>
      <p:cxnSp>
        <p:nvCxnSpPr>
          <p:cNvPr id="320" name="Google Shape;320;p33"/>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321" name="Google Shape;321;p33"/>
          <p:cNvSpPr txBox="1"/>
          <p:nvPr/>
        </p:nvSpPr>
        <p:spPr>
          <a:xfrm>
            <a:off x="559075" y="1590275"/>
            <a:ext cx="11340300" cy="5079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None/>
            </a:pPr>
            <a:r>
              <a:rPr lang="en-US" sz="2100"/>
              <a:t>Ce chemin va s’appuyer sur </a:t>
            </a:r>
            <a:r>
              <a:rPr lang="en-US" sz="2100" b="1"/>
              <a:t>3 Piliers</a:t>
            </a:r>
            <a:r>
              <a:rPr lang="en-US" sz="2100"/>
              <a:t> que nous utiliserons comme base pour l’état des lieux</a:t>
            </a:r>
            <a:endParaRPr sz="2100"/>
          </a:p>
        </p:txBody>
      </p:sp>
      <p:sp>
        <p:nvSpPr>
          <p:cNvPr id="322" name="Google Shape;322;p33"/>
          <p:cNvSpPr txBox="1"/>
          <p:nvPr/>
        </p:nvSpPr>
        <p:spPr>
          <a:xfrm>
            <a:off x="8642425" y="5053200"/>
            <a:ext cx="101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t>/ relation</a:t>
            </a:r>
            <a:endParaRPr sz="1100" b="1"/>
          </a:p>
        </p:txBody>
      </p:sp>
      <p:sp>
        <p:nvSpPr>
          <p:cNvPr id="323" name="Google Shape;323;p33"/>
          <p:cNvSpPr/>
          <p:nvPr/>
        </p:nvSpPr>
        <p:spPr>
          <a:xfrm>
            <a:off x="10235675" y="5578350"/>
            <a:ext cx="17394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txBox="1"/>
          <p:nvPr/>
        </p:nvSpPr>
        <p:spPr>
          <a:xfrm>
            <a:off x="10423700" y="5777125"/>
            <a:ext cx="1441500" cy="61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4 : Etat des lieux</a:t>
            </a:r>
            <a:endParaRPr i="1">
              <a:solidFill>
                <a:schemeClr val="dk1"/>
              </a:solidFill>
            </a:endParaRPr>
          </a:p>
        </p:txBody>
      </p:sp>
      <p:pic>
        <p:nvPicPr>
          <p:cNvPr id="325" name="Google Shape;325;p33"/>
          <p:cNvPicPr preferRelativeResize="0"/>
          <p:nvPr/>
        </p:nvPicPr>
        <p:blipFill rotWithShape="1">
          <a:blip r:embed="rId3">
            <a:alphaModFix/>
          </a:blip>
          <a:srcRect l="1234" t="15839"/>
          <a:stretch/>
        </p:blipFill>
        <p:spPr>
          <a:xfrm>
            <a:off x="319950" y="2155750"/>
            <a:ext cx="9768750" cy="4634226"/>
          </a:xfrm>
          <a:prstGeom prst="rect">
            <a:avLst/>
          </a:prstGeom>
          <a:noFill/>
          <a:ln>
            <a:noFill/>
          </a:ln>
        </p:spPr>
      </p:pic>
      <p:sp>
        <p:nvSpPr>
          <p:cNvPr id="326" name="Google Shape;326;p33"/>
          <p:cNvSpPr txBox="1"/>
          <p:nvPr/>
        </p:nvSpPr>
        <p:spPr>
          <a:xfrm>
            <a:off x="8522725" y="4987875"/>
            <a:ext cx="101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t>/ relation</a:t>
            </a:r>
            <a:endParaRPr sz="11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4"/>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4 : Etat des lieux (1)</a:t>
            </a:r>
            <a:endParaRPr sz="1900"/>
          </a:p>
        </p:txBody>
      </p:sp>
      <p:pic>
        <p:nvPicPr>
          <p:cNvPr id="333" name="Google Shape;333;p34"/>
          <p:cNvPicPr preferRelativeResize="0"/>
          <p:nvPr/>
        </p:nvPicPr>
        <p:blipFill>
          <a:blip r:embed="rId3">
            <a:alphaModFix/>
          </a:blip>
          <a:stretch>
            <a:fillRect/>
          </a:stretch>
        </p:blipFill>
        <p:spPr>
          <a:xfrm>
            <a:off x="228600" y="1016336"/>
            <a:ext cx="11887201" cy="53705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5"/>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4 : Etat des lieux (2)</a:t>
            </a:r>
            <a:endParaRPr sz="1900"/>
          </a:p>
        </p:txBody>
      </p:sp>
      <p:pic>
        <p:nvPicPr>
          <p:cNvPr id="340" name="Google Shape;340;p35"/>
          <p:cNvPicPr preferRelativeResize="0"/>
          <p:nvPr/>
        </p:nvPicPr>
        <p:blipFill>
          <a:blip r:embed="rId3">
            <a:alphaModFix/>
          </a:blip>
          <a:stretch>
            <a:fillRect/>
          </a:stretch>
        </p:blipFill>
        <p:spPr>
          <a:xfrm>
            <a:off x="228600" y="1217011"/>
            <a:ext cx="11887200" cy="49196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6"/>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4 : Etat des lieux (3)</a:t>
            </a:r>
            <a:endParaRPr sz="1900"/>
          </a:p>
        </p:txBody>
      </p:sp>
      <p:pic>
        <p:nvPicPr>
          <p:cNvPr id="347" name="Google Shape;347;p36"/>
          <p:cNvPicPr preferRelativeResize="0"/>
          <p:nvPr/>
        </p:nvPicPr>
        <p:blipFill>
          <a:blip r:embed="rId3">
            <a:alphaModFix/>
          </a:blip>
          <a:stretch>
            <a:fillRect/>
          </a:stretch>
        </p:blipFill>
        <p:spPr>
          <a:xfrm>
            <a:off x="228600" y="940136"/>
            <a:ext cx="11887201" cy="54003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319954" y="128945"/>
            <a:ext cx="11579533"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3500" b="1">
                <a:latin typeface="Calibri"/>
                <a:ea typeface="Calibri"/>
                <a:cs typeface="Calibri"/>
                <a:sym typeface="Calibri"/>
              </a:rPr>
              <a:t>Introduction</a:t>
            </a:r>
            <a:endParaRPr sz="3500"/>
          </a:p>
        </p:txBody>
      </p:sp>
      <p:sp>
        <p:nvSpPr>
          <p:cNvPr id="67" name="Google Shape;67;p10"/>
          <p:cNvSpPr txBox="1"/>
          <p:nvPr/>
        </p:nvSpPr>
        <p:spPr>
          <a:xfrm>
            <a:off x="319954" y="643540"/>
            <a:ext cx="10812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rebuchet MS"/>
                <a:ea typeface="Trebuchet MS"/>
                <a:cs typeface="Trebuchet MS"/>
                <a:sym typeface="Trebuchet MS"/>
              </a:rPr>
              <a:t>OBJECTIFS DE LA FORMATION</a:t>
            </a:r>
            <a:endParaRPr sz="2000" b="0" i="0" u="none" strike="noStrike" cap="none">
              <a:solidFill>
                <a:schemeClr val="dk1"/>
              </a:solidFill>
              <a:latin typeface="Trebuchet MS"/>
              <a:ea typeface="Trebuchet MS"/>
              <a:cs typeface="Trebuchet MS"/>
              <a:sym typeface="Trebuchet MS"/>
            </a:endParaRPr>
          </a:p>
        </p:txBody>
      </p:sp>
      <p:sp>
        <p:nvSpPr>
          <p:cNvPr id="68" name="Google Shape;68;p10"/>
          <p:cNvSpPr txBox="1"/>
          <p:nvPr/>
        </p:nvSpPr>
        <p:spPr>
          <a:xfrm>
            <a:off x="810416" y="1842409"/>
            <a:ext cx="10598700" cy="45531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175">
                <a:latin typeface="Open Sans"/>
                <a:ea typeface="Open Sans"/>
                <a:cs typeface="Open Sans"/>
                <a:sym typeface="Open Sans"/>
              </a:rPr>
              <a:t>→ </a:t>
            </a:r>
            <a:r>
              <a:rPr lang="en-US" sz="2175" b="0" i="0" u="none" strike="noStrike" cap="none">
                <a:solidFill>
                  <a:srgbClr val="000000"/>
                </a:solidFill>
                <a:latin typeface="Open Sans"/>
                <a:ea typeface="Open Sans"/>
                <a:cs typeface="Open Sans"/>
                <a:sym typeface="Open Sans"/>
              </a:rPr>
              <a:t> Avoir un support pour la construction de votre projet</a:t>
            </a:r>
            <a:endParaRPr sz="2175" b="0" i="0" u="none" strike="noStrike" cap="none">
              <a:solidFill>
                <a:srgbClr val="000000"/>
              </a:solidFill>
              <a:latin typeface="Open Sans"/>
              <a:ea typeface="Open Sans"/>
              <a:cs typeface="Open Sans"/>
              <a:sym typeface="Open Sans"/>
            </a:endParaRPr>
          </a:p>
          <a:p>
            <a:pPr marL="0" marR="0" lvl="0" indent="0" algn="just" rtl="0">
              <a:lnSpc>
                <a:spcPct val="140000"/>
              </a:lnSpc>
              <a:spcBef>
                <a:spcPts val="0"/>
              </a:spcBef>
              <a:spcAft>
                <a:spcPts val="0"/>
              </a:spcAft>
              <a:buNone/>
            </a:pPr>
            <a:endParaRPr sz="2175" b="0" i="0" u="none" strike="noStrike" cap="none">
              <a:solidFill>
                <a:srgbClr val="000000"/>
              </a:solidFill>
              <a:latin typeface="Open Sans"/>
              <a:ea typeface="Open Sans"/>
              <a:cs typeface="Open Sans"/>
              <a:sym typeface="Open Sans"/>
            </a:endParaRPr>
          </a:p>
          <a:p>
            <a:pPr marL="0" marR="0" lvl="0" indent="0" algn="just" rtl="0">
              <a:lnSpc>
                <a:spcPct val="140000"/>
              </a:lnSpc>
              <a:spcBef>
                <a:spcPts val="0"/>
              </a:spcBef>
              <a:spcAft>
                <a:spcPts val="0"/>
              </a:spcAft>
              <a:buNone/>
            </a:pPr>
            <a:r>
              <a:rPr lang="en-US" sz="2175">
                <a:latin typeface="Open Sans"/>
                <a:ea typeface="Open Sans"/>
                <a:cs typeface="Open Sans"/>
                <a:sym typeface="Open Sans"/>
              </a:rPr>
              <a:t>→ </a:t>
            </a:r>
            <a:r>
              <a:rPr lang="en-US" sz="2175" b="0" i="0" u="none" strike="noStrike" cap="none">
                <a:solidFill>
                  <a:srgbClr val="000000"/>
                </a:solidFill>
                <a:latin typeface="Open Sans"/>
                <a:ea typeface="Open Sans"/>
                <a:cs typeface="Open Sans"/>
                <a:sym typeface="Open Sans"/>
              </a:rPr>
              <a:t>Faire du projet associatif un document utile</a:t>
            </a:r>
            <a:endParaRPr/>
          </a:p>
          <a:p>
            <a:pPr marL="0" marR="0" lvl="0" indent="0" algn="just" rtl="0">
              <a:lnSpc>
                <a:spcPct val="140000"/>
              </a:lnSpc>
              <a:spcBef>
                <a:spcPts val="0"/>
              </a:spcBef>
              <a:spcAft>
                <a:spcPts val="0"/>
              </a:spcAft>
              <a:buNone/>
            </a:pPr>
            <a:endParaRPr sz="2175" b="0" i="0" u="none" strike="noStrike" cap="none">
              <a:solidFill>
                <a:srgbClr val="000000"/>
              </a:solidFill>
              <a:latin typeface="Open Sans"/>
              <a:ea typeface="Open Sans"/>
              <a:cs typeface="Open Sans"/>
              <a:sym typeface="Open Sans"/>
            </a:endParaRPr>
          </a:p>
          <a:p>
            <a:pPr marL="0" marR="0" lvl="0" indent="0" algn="just" rtl="0">
              <a:lnSpc>
                <a:spcPct val="140000"/>
              </a:lnSpc>
              <a:spcBef>
                <a:spcPts val="0"/>
              </a:spcBef>
              <a:spcAft>
                <a:spcPts val="0"/>
              </a:spcAft>
              <a:buNone/>
            </a:pPr>
            <a:r>
              <a:rPr lang="en-US" sz="2175">
                <a:latin typeface="Open Sans"/>
                <a:ea typeface="Open Sans"/>
                <a:cs typeface="Open Sans"/>
                <a:sym typeface="Open Sans"/>
              </a:rPr>
              <a:t>→ </a:t>
            </a:r>
            <a:r>
              <a:rPr lang="en-US" sz="2175" b="0" i="0" u="none" strike="noStrike" cap="none">
                <a:solidFill>
                  <a:srgbClr val="000000"/>
                </a:solidFill>
                <a:latin typeface="Open Sans"/>
                <a:ea typeface="Open Sans"/>
                <a:cs typeface="Open Sans"/>
                <a:sym typeface="Open Sans"/>
              </a:rPr>
              <a:t> Comprendre pourquoi il faut prendre du temps à le construire afin d'en gagner par la suite</a:t>
            </a:r>
            <a:endParaRPr/>
          </a:p>
          <a:p>
            <a:pPr marL="0" marR="0" lvl="0" indent="0" algn="just" rtl="0">
              <a:lnSpc>
                <a:spcPct val="140000"/>
              </a:lnSpc>
              <a:spcBef>
                <a:spcPts val="0"/>
              </a:spcBef>
              <a:spcAft>
                <a:spcPts val="0"/>
              </a:spcAft>
              <a:buNone/>
            </a:pPr>
            <a:endParaRPr sz="2175">
              <a:latin typeface="Open Sans"/>
              <a:ea typeface="Open Sans"/>
              <a:cs typeface="Open Sans"/>
              <a:sym typeface="Open Sans"/>
            </a:endParaRPr>
          </a:p>
          <a:p>
            <a:pPr marL="0" marR="0" lvl="0" indent="0" algn="just" rtl="0">
              <a:lnSpc>
                <a:spcPct val="140000"/>
              </a:lnSpc>
              <a:spcBef>
                <a:spcPts val="0"/>
              </a:spcBef>
              <a:spcAft>
                <a:spcPts val="0"/>
              </a:spcAft>
              <a:buNone/>
            </a:pPr>
            <a:r>
              <a:rPr lang="en-US" sz="2175">
                <a:latin typeface="Open Sans"/>
                <a:ea typeface="Open Sans"/>
                <a:cs typeface="Open Sans"/>
                <a:sym typeface="Open Sans"/>
              </a:rPr>
              <a:t>→</a:t>
            </a:r>
            <a:r>
              <a:rPr lang="en-US" sz="2175" b="0" i="0" u="none" strike="noStrike" cap="none">
                <a:solidFill>
                  <a:srgbClr val="000000"/>
                </a:solidFill>
                <a:latin typeface="Open Sans"/>
                <a:ea typeface="Open Sans"/>
                <a:cs typeface="Open Sans"/>
                <a:sym typeface="Open Sans"/>
              </a:rPr>
              <a:t> Accompagner les dirigeants bénévoles et les directeurs de structures par des conseils tout au long du processus de construction</a:t>
            </a:r>
            <a:endParaRPr/>
          </a:p>
          <a:p>
            <a:pPr marL="0" marR="0" lvl="0" indent="0" algn="l" rtl="0">
              <a:lnSpc>
                <a:spcPct val="140000"/>
              </a:lnSpc>
              <a:spcBef>
                <a:spcPts val="0"/>
              </a:spcBef>
              <a:spcAft>
                <a:spcPts val="0"/>
              </a:spcAft>
              <a:buNone/>
            </a:pPr>
            <a:endParaRPr sz="2175" b="0" i="0" u="none" strike="noStrike" cap="none">
              <a:solidFill>
                <a:srgbClr val="000000"/>
              </a:solidFill>
              <a:latin typeface="Open Sans"/>
              <a:ea typeface="Open Sans"/>
              <a:cs typeface="Open Sans"/>
              <a:sym typeface="Open Sans"/>
            </a:endParaRPr>
          </a:p>
        </p:txBody>
      </p:sp>
      <p:cxnSp>
        <p:nvCxnSpPr>
          <p:cNvPr id="69" name="Google Shape;69;p10"/>
          <p:cNvCxnSpPr/>
          <p:nvPr/>
        </p:nvCxnSpPr>
        <p:spPr>
          <a:xfrm>
            <a:off x="319954" y="1124525"/>
            <a:ext cx="11579533" cy="0"/>
          </a:xfrm>
          <a:prstGeom prst="straightConnector1">
            <a:avLst/>
          </a:prstGeom>
          <a:noFill/>
          <a:ln w="9525" cap="rnd" cmpd="sng">
            <a:solidFill>
              <a:srgbClr val="21304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10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10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1000"/>
                                        <p:tgtEl>
                                          <p:spTgt spid="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6" end="6"/>
                                            </p:txEl>
                                          </p:spTgt>
                                        </p:tgtEl>
                                        <p:attrNameLst>
                                          <p:attrName>style.visibility</p:attrName>
                                        </p:attrNameLst>
                                      </p:cBhvr>
                                      <p:to>
                                        <p:strVal val="visible"/>
                                      </p:to>
                                    </p:set>
                                    <p:animEffect transition="in" filter="fade">
                                      <p:cBhvr>
                                        <p:cTn id="37" dur="1000"/>
                                        <p:tgtEl>
                                          <p:spTgt spid="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
                                            <p:txEl>
                                              <p:pRg st="7" end="7"/>
                                            </p:txEl>
                                          </p:spTgt>
                                        </p:tgtEl>
                                        <p:attrNameLst>
                                          <p:attrName>style.visibility</p:attrName>
                                        </p:attrNameLst>
                                      </p:cBhvr>
                                      <p:to>
                                        <p:strVal val="visible"/>
                                      </p:to>
                                    </p:set>
                                    <p:animEffect transition="in" filter="fade">
                                      <p:cBhvr>
                                        <p:cTn id="42" dur="1000"/>
                                        <p:tgtEl>
                                          <p:spTgt spid="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354" name="Google Shape;354;p37"/>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2 : Analyser son état des lieux </a:t>
            </a:r>
            <a:endParaRPr sz="2000" b="0" i="0" u="none" strike="noStrike" cap="none">
              <a:solidFill>
                <a:schemeClr val="dk1"/>
              </a:solidFill>
              <a:latin typeface="Trebuchet MS"/>
              <a:ea typeface="Trebuchet MS"/>
              <a:cs typeface="Trebuchet MS"/>
              <a:sym typeface="Trebuchet MS"/>
            </a:endParaRPr>
          </a:p>
        </p:txBody>
      </p:sp>
      <p:cxnSp>
        <p:nvCxnSpPr>
          <p:cNvPr id="355" name="Google Shape;355;p37"/>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356" name="Google Shape;356;p37"/>
          <p:cNvSpPr/>
          <p:nvPr/>
        </p:nvSpPr>
        <p:spPr>
          <a:xfrm>
            <a:off x="10235675" y="5578350"/>
            <a:ext cx="17394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txBox="1"/>
          <p:nvPr/>
        </p:nvSpPr>
        <p:spPr>
          <a:xfrm>
            <a:off x="10423700" y="5624725"/>
            <a:ext cx="14415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5 : Constat &amp; Analyse</a:t>
            </a:r>
            <a:endParaRPr i="1">
              <a:solidFill>
                <a:schemeClr val="dk1"/>
              </a:solidFill>
            </a:endParaRPr>
          </a:p>
        </p:txBody>
      </p:sp>
      <p:sp>
        <p:nvSpPr>
          <p:cNvPr id="358" name="Google Shape;358;p37"/>
          <p:cNvSpPr txBox="1"/>
          <p:nvPr/>
        </p:nvSpPr>
        <p:spPr>
          <a:xfrm>
            <a:off x="1018775" y="1847850"/>
            <a:ext cx="10308600" cy="17223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en-US" sz="2200"/>
              <a:t>En effectuant les constats et l’analyse, vous obtiendrez alors les choses qui :</a:t>
            </a:r>
            <a:endParaRPr sz="2200"/>
          </a:p>
          <a:p>
            <a:pPr marL="457200" lvl="0" indent="-368300" algn="just" rtl="0">
              <a:lnSpc>
                <a:spcPct val="107916"/>
              </a:lnSpc>
              <a:spcBef>
                <a:spcPts val="800"/>
              </a:spcBef>
              <a:spcAft>
                <a:spcPts val="0"/>
              </a:spcAft>
              <a:buSzPts val="2200"/>
              <a:buChar char="●"/>
            </a:pPr>
            <a:r>
              <a:rPr lang="en-US" sz="2200" b="1"/>
              <a:t>sont à conserver</a:t>
            </a:r>
            <a:r>
              <a:rPr lang="en-US" sz="2200"/>
              <a:t> →  </a:t>
            </a:r>
            <a:r>
              <a:rPr lang="en-US" sz="2200" b="1"/>
              <a:t>accorder une vigilance</a:t>
            </a:r>
            <a:r>
              <a:rPr lang="en-US" sz="2200"/>
              <a:t> ;</a:t>
            </a:r>
            <a:endParaRPr sz="2200"/>
          </a:p>
          <a:p>
            <a:pPr marL="457200" lvl="0" indent="-368300" algn="just" rtl="0">
              <a:lnSpc>
                <a:spcPct val="107916"/>
              </a:lnSpc>
              <a:spcBef>
                <a:spcPts val="0"/>
              </a:spcBef>
              <a:spcAft>
                <a:spcPts val="0"/>
              </a:spcAft>
              <a:buSzPts val="2200"/>
              <a:buChar char="●"/>
            </a:pPr>
            <a:r>
              <a:rPr lang="en-US" sz="2200" b="1"/>
              <a:t>sont à améliorer</a:t>
            </a:r>
            <a:r>
              <a:rPr lang="en-US" sz="2200"/>
              <a:t> →  </a:t>
            </a:r>
            <a:r>
              <a:rPr lang="en-US" sz="2200" b="1"/>
              <a:t>éléments liés au développement</a:t>
            </a:r>
            <a:r>
              <a:rPr lang="en-US" sz="2200"/>
              <a:t> ;</a:t>
            </a:r>
            <a:endParaRPr sz="2200"/>
          </a:p>
          <a:p>
            <a:pPr marL="457200" lvl="0" indent="-368300" algn="just" rtl="0">
              <a:lnSpc>
                <a:spcPct val="107916"/>
              </a:lnSpc>
              <a:spcBef>
                <a:spcPts val="0"/>
              </a:spcBef>
              <a:spcAft>
                <a:spcPts val="0"/>
              </a:spcAft>
              <a:buSzPts val="2200"/>
              <a:buChar char="●"/>
            </a:pPr>
            <a:r>
              <a:rPr lang="en-US" sz="2200" b="1"/>
              <a:t>sont à faire</a:t>
            </a:r>
            <a:r>
              <a:rPr lang="en-US" sz="2200"/>
              <a:t> → </a:t>
            </a:r>
            <a:r>
              <a:rPr lang="en-US" sz="2200" b="1"/>
              <a:t>n'existent pas</a:t>
            </a:r>
            <a:r>
              <a:rPr lang="en-US" sz="2200"/>
              <a:t>, mais qui </a:t>
            </a:r>
            <a:r>
              <a:rPr lang="en-US" sz="2200" b="1"/>
              <a:t>doivent être créées</a:t>
            </a:r>
            <a:r>
              <a:rPr lang="en-US" sz="2200"/>
              <a:t>.</a:t>
            </a:r>
            <a:endParaRPr sz="2200"/>
          </a:p>
        </p:txBody>
      </p:sp>
      <p:sp>
        <p:nvSpPr>
          <p:cNvPr id="359" name="Google Shape;359;p37"/>
          <p:cNvSpPr/>
          <p:nvPr/>
        </p:nvSpPr>
        <p:spPr>
          <a:xfrm>
            <a:off x="1167850" y="3776875"/>
            <a:ext cx="2422800" cy="124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4461000" y="3776875"/>
            <a:ext cx="2422800" cy="124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7812875" y="3776875"/>
            <a:ext cx="2422800" cy="124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txBox="1"/>
          <p:nvPr/>
        </p:nvSpPr>
        <p:spPr>
          <a:xfrm>
            <a:off x="1279675" y="4162075"/>
            <a:ext cx="2124600" cy="461700"/>
          </a:xfrm>
          <a:prstGeom prst="rect">
            <a:avLst/>
          </a:prstGeom>
          <a:noFill/>
          <a:ln>
            <a:noFill/>
          </a:ln>
        </p:spPr>
        <p:txBody>
          <a:bodyPr spcFirstLastPara="1" wrap="square" lIns="91425" tIns="91425" rIns="91425" bIns="91425" anchor="t" anchorCtr="0">
            <a:spAutoFit/>
          </a:bodyPr>
          <a:lstStyle/>
          <a:p>
            <a:pPr marL="457200" lvl="0" indent="-342900" algn="ctr" rtl="0">
              <a:spcBef>
                <a:spcPts val="0"/>
              </a:spcBef>
              <a:spcAft>
                <a:spcPts val="0"/>
              </a:spcAft>
              <a:buClr>
                <a:schemeClr val="lt1"/>
              </a:buClr>
              <a:buSzPts val="1800"/>
              <a:buAutoNum type="arabicPeriod"/>
            </a:pPr>
            <a:r>
              <a:rPr lang="en-US" sz="1800" b="1">
                <a:solidFill>
                  <a:schemeClr val="lt1"/>
                </a:solidFill>
              </a:rPr>
              <a:t>Les piliers</a:t>
            </a:r>
            <a:endParaRPr sz="1800" b="1">
              <a:solidFill>
                <a:schemeClr val="lt1"/>
              </a:solidFill>
            </a:endParaRPr>
          </a:p>
        </p:txBody>
      </p:sp>
      <p:sp>
        <p:nvSpPr>
          <p:cNvPr id="363" name="Google Shape;363;p37"/>
          <p:cNvSpPr txBox="1"/>
          <p:nvPr/>
        </p:nvSpPr>
        <p:spPr>
          <a:xfrm>
            <a:off x="4341500" y="4014775"/>
            <a:ext cx="2422800" cy="738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800" b="1">
                <a:solidFill>
                  <a:schemeClr val="lt1"/>
                </a:solidFill>
              </a:rPr>
              <a:t>2. Le chemin pour la pratique</a:t>
            </a:r>
            <a:endParaRPr sz="1800" b="1">
              <a:solidFill>
                <a:schemeClr val="lt1"/>
              </a:solidFill>
            </a:endParaRPr>
          </a:p>
        </p:txBody>
      </p:sp>
      <p:sp>
        <p:nvSpPr>
          <p:cNvPr id="364" name="Google Shape;364;p37"/>
          <p:cNvSpPr txBox="1"/>
          <p:nvPr/>
        </p:nvSpPr>
        <p:spPr>
          <a:xfrm>
            <a:off x="7940526" y="4014775"/>
            <a:ext cx="2270100" cy="738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800" b="1">
                <a:solidFill>
                  <a:schemeClr val="lt1"/>
                </a:solidFill>
              </a:rPr>
              <a:t>3. Les ressources</a:t>
            </a:r>
            <a:endParaRPr sz="1800" b="1">
              <a:solidFill>
                <a:schemeClr val="lt1"/>
              </a:solidFill>
            </a:endParaRPr>
          </a:p>
        </p:txBody>
      </p:sp>
      <p:pic>
        <p:nvPicPr>
          <p:cNvPr id="365" name="Google Shape;365;p37"/>
          <p:cNvPicPr preferRelativeResize="0"/>
          <p:nvPr/>
        </p:nvPicPr>
        <p:blipFill>
          <a:blip r:embed="rId3">
            <a:alphaModFix/>
          </a:blip>
          <a:stretch>
            <a:fillRect/>
          </a:stretch>
        </p:blipFill>
        <p:spPr>
          <a:xfrm>
            <a:off x="4900488" y="5138875"/>
            <a:ext cx="1651525" cy="1651525"/>
          </a:xfrm>
          <a:prstGeom prst="rect">
            <a:avLst/>
          </a:prstGeom>
          <a:noFill/>
          <a:ln>
            <a:noFill/>
          </a:ln>
        </p:spPr>
      </p:pic>
      <p:sp>
        <p:nvSpPr>
          <p:cNvPr id="366" name="Google Shape;366;p37"/>
          <p:cNvSpPr/>
          <p:nvPr/>
        </p:nvSpPr>
        <p:spPr>
          <a:xfrm>
            <a:off x="8060825" y="3570150"/>
            <a:ext cx="1926900" cy="1722300"/>
          </a:xfrm>
          <a:prstGeom prst="ellipse">
            <a:avLst/>
          </a:prstGeom>
          <a:noFill/>
          <a:ln w="76200" cap="flat" cmpd="sng">
            <a:solidFill>
              <a:srgbClr val="C92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txBox="1"/>
          <p:nvPr/>
        </p:nvSpPr>
        <p:spPr>
          <a:xfrm>
            <a:off x="3651950" y="6189625"/>
            <a:ext cx="1651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EBA613"/>
                </a:solidFill>
                <a:latin typeface="Calibri"/>
                <a:ea typeface="Calibri"/>
                <a:cs typeface="Calibri"/>
                <a:sym typeface="Calibri"/>
              </a:rPr>
              <a:t>Accompagnement</a:t>
            </a:r>
            <a:endParaRPr>
              <a:solidFill>
                <a:srgbClr val="EBA613"/>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8"/>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5 : Constat et Analyse (1)</a:t>
            </a:r>
            <a:endParaRPr sz="1900"/>
          </a:p>
        </p:txBody>
      </p:sp>
      <p:pic>
        <p:nvPicPr>
          <p:cNvPr id="374" name="Google Shape;374;p38"/>
          <p:cNvPicPr preferRelativeResize="0"/>
          <p:nvPr/>
        </p:nvPicPr>
        <p:blipFill>
          <a:blip r:embed="rId3">
            <a:alphaModFix/>
          </a:blip>
          <a:stretch>
            <a:fillRect/>
          </a:stretch>
        </p:blipFill>
        <p:spPr>
          <a:xfrm>
            <a:off x="542950" y="809511"/>
            <a:ext cx="10543249" cy="57654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9"/>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5 : Constat et Analyse (2)</a:t>
            </a:r>
            <a:endParaRPr sz="1900"/>
          </a:p>
        </p:txBody>
      </p:sp>
      <p:pic>
        <p:nvPicPr>
          <p:cNvPr id="381" name="Google Shape;381;p39"/>
          <p:cNvPicPr preferRelativeResize="0"/>
          <p:nvPr/>
        </p:nvPicPr>
        <p:blipFill>
          <a:blip r:embed="rId3">
            <a:alphaModFix/>
          </a:blip>
          <a:stretch>
            <a:fillRect/>
          </a:stretch>
        </p:blipFill>
        <p:spPr>
          <a:xfrm>
            <a:off x="540750" y="832725"/>
            <a:ext cx="10754675" cy="60252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0"/>
          <p:cNvSpPr/>
          <p:nvPr/>
        </p:nvSpPr>
        <p:spPr>
          <a:xfrm>
            <a:off x="704025" y="1463650"/>
            <a:ext cx="3627900" cy="1093200"/>
          </a:xfrm>
          <a:prstGeom prst="homePlate">
            <a:avLst>
              <a:gd name="adj" fmla="val 50000"/>
            </a:avLst>
          </a:prstGeom>
          <a:solidFill>
            <a:srgbClr val="17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txBox="1"/>
          <p:nvPr/>
        </p:nvSpPr>
        <p:spPr>
          <a:xfrm>
            <a:off x="1075800" y="1579300"/>
            <a:ext cx="233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lt1"/>
                </a:solidFill>
              </a:rPr>
              <a:t>Ressources Humaines</a:t>
            </a:r>
            <a:endParaRPr sz="2200" b="1">
              <a:solidFill>
                <a:schemeClr val="lt1"/>
              </a:solidFill>
            </a:endParaRPr>
          </a:p>
        </p:txBody>
      </p:sp>
      <p:sp>
        <p:nvSpPr>
          <p:cNvPr id="389" name="Google Shape;389;p40"/>
          <p:cNvSpPr txBox="1"/>
          <p:nvPr/>
        </p:nvSpPr>
        <p:spPr>
          <a:xfrm>
            <a:off x="7038225" y="1325800"/>
            <a:ext cx="49497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AutoNum type="arabicPeriod"/>
            </a:pPr>
            <a:r>
              <a:rPr lang="en-US" sz="2200"/>
              <a:t>Quantité (nombre de personnes)</a:t>
            </a:r>
            <a:endParaRPr sz="2200"/>
          </a:p>
          <a:p>
            <a:pPr marL="457200" lvl="0" indent="-368300" algn="l" rtl="0">
              <a:spcBef>
                <a:spcPts val="0"/>
              </a:spcBef>
              <a:spcAft>
                <a:spcPts val="0"/>
              </a:spcAft>
              <a:buSzPts val="2200"/>
              <a:buAutoNum type="arabicPeriod"/>
            </a:pPr>
            <a:r>
              <a:rPr lang="en-US" sz="2200"/>
              <a:t>Qualité (compétence)</a:t>
            </a:r>
            <a:endParaRPr sz="2200"/>
          </a:p>
          <a:p>
            <a:pPr marL="457200" lvl="0" indent="-368300" algn="l" rtl="0">
              <a:spcBef>
                <a:spcPts val="0"/>
              </a:spcBef>
              <a:spcAft>
                <a:spcPts val="0"/>
              </a:spcAft>
              <a:buSzPts val="2200"/>
              <a:buAutoNum type="arabicPeriod"/>
            </a:pPr>
            <a:r>
              <a:rPr lang="en-US" sz="2200"/>
              <a:t>Temps (disponibilité)</a:t>
            </a:r>
            <a:endParaRPr sz="2200"/>
          </a:p>
          <a:p>
            <a:pPr marL="457200" lvl="0" indent="-368300" algn="l" rtl="0">
              <a:spcBef>
                <a:spcPts val="0"/>
              </a:spcBef>
              <a:spcAft>
                <a:spcPts val="0"/>
              </a:spcAft>
              <a:buSzPts val="2200"/>
              <a:buAutoNum type="arabicPeriod"/>
            </a:pPr>
            <a:r>
              <a:rPr lang="en-US" sz="2200"/>
              <a:t>Motivation (envie)</a:t>
            </a:r>
            <a:endParaRPr sz="2200"/>
          </a:p>
        </p:txBody>
      </p:sp>
      <p:sp>
        <p:nvSpPr>
          <p:cNvPr id="390" name="Google Shape;390;p40"/>
          <p:cNvSpPr/>
          <p:nvPr/>
        </p:nvSpPr>
        <p:spPr>
          <a:xfrm>
            <a:off x="704025" y="3304550"/>
            <a:ext cx="3627900" cy="1093200"/>
          </a:xfrm>
          <a:prstGeom prst="homePlate">
            <a:avLst>
              <a:gd name="adj" fmla="val 5000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txBox="1"/>
          <p:nvPr/>
        </p:nvSpPr>
        <p:spPr>
          <a:xfrm>
            <a:off x="1075800" y="3420200"/>
            <a:ext cx="233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lt1"/>
                </a:solidFill>
              </a:rPr>
              <a:t>Ressources</a:t>
            </a:r>
            <a:endParaRPr sz="2200" b="1">
              <a:solidFill>
                <a:schemeClr val="lt1"/>
              </a:solidFill>
            </a:endParaRPr>
          </a:p>
          <a:p>
            <a:pPr marL="0" lvl="0" indent="0" algn="ctr" rtl="0">
              <a:spcBef>
                <a:spcPts val="0"/>
              </a:spcBef>
              <a:spcAft>
                <a:spcPts val="0"/>
              </a:spcAft>
              <a:buNone/>
            </a:pPr>
            <a:r>
              <a:rPr lang="en-US" sz="2200" b="1">
                <a:solidFill>
                  <a:schemeClr val="lt1"/>
                </a:solidFill>
              </a:rPr>
              <a:t>Matérielles</a:t>
            </a:r>
            <a:endParaRPr sz="2200" b="1">
              <a:solidFill>
                <a:schemeClr val="lt1"/>
              </a:solidFill>
            </a:endParaRPr>
          </a:p>
        </p:txBody>
      </p:sp>
      <p:sp>
        <p:nvSpPr>
          <p:cNvPr id="392" name="Google Shape;392;p40"/>
          <p:cNvSpPr txBox="1"/>
          <p:nvPr/>
        </p:nvSpPr>
        <p:spPr>
          <a:xfrm>
            <a:off x="7038225" y="3420200"/>
            <a:ext cx="46749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AutoNum type="arabicPeriod"/>
            </a:pPr>
            <a:r>
              <a:rPr lang="en-US" sz="2200"/>
              <a:t>Avons nous les moyens ?</a:t>
            </a:r>
            <a:endParaRPr sz="2200"/>
          </a:p>
          <a:p>
            <a:pPr marL="457200" lvl="0" indent="-368300" algn="l" rtl="0">
              <a:spcBef>
                <a:spcPts val="0"/>
              </a:spcBef>
              <a:spcAft>
                <a:spcPts val="0"/>
              </a:spcAft>
              <a:buSzPts val="2200"/>
              <a:buAutoNum type="arabicPeriod"/>
            </a:pPr>
            <a:r>
              <a:rPr lang="en-US" sz="2200"/>
              <a:t>Quels investissements ?</a:t>
            </a:r>
            <a:endParaRPr sz="2200"/>
          </a:p>
        </p:txBody>
      </p:sp>
      <p:sp>
        <p:nvSpPr>
          <p:cNvPr id="393" name="Google Shape;393;p40"/>
          <p:cNvSpPr/>
          <p:nvPr/>
        </p:nvSpPr>
        <p:spPr>
          <a:xfrm>
            <a:off x="704025" y="5145450"/>
            <a:ext cx="3627900" cy="1093200"/>
          </a:xfrm>
          <a:prstGeom prst="homePlate">
            <a:avLst>
              <a:gd name="adj" fmla="val 50000"/>
            </a:avLst>
          </a:prstGeom>
          <a:solidFill>
            <a:srgbClr val="00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txBox="1"/>
          <p:nvPr/>
        </p:nvSpPr>
        <p:spPr>
          <a:xfrm>
            <a:off x="1075800" y="5261100"/>
            <a:ext cx="233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lt1"/>
                </a:solidFill>
              </a:rPr>
              <a:t>Ressources</a:t>
            </a:r>
            <a:endParaRPr sz="2200" b="1">
              <a:solidFill>
                <a:schemeClr val="lt1"/>
              </a:solidFill>
            </a:endParaRPr>
          </a:p>
          <a:p>
            <a:pPr marL="0" lvl="0" indent="0" algn="ctr" rtl="0">
              <a:spcBef>
                <a:spcPts val="0"/>
              </a:spcBef>
              <a:spcAft>
                <a:spcPts val="0"/>
              </a:spcAft>
              <a:buNone/>
            </a:pPr>
            <a:r>
              <a:rPr lang="en-US" sz="2200" b="1">
                <a:solidFill>
                  <a:schemeClr val="lt1"/>
                </a:solidFill>
              </a:rPr>
              <a:t>Financières</a:t>
            </a:r>
            <a:endParaRPr sz="2200" b="1">
              <a:solidFill>
                <a:schemeClr val="lt1"/>
              </a:solidFill>
            </a:endParaRPr>
          </a:p>
        </p:txBody>
      </p:sp>
      <p:sp>
        <p:nvSpPr>
          <p:cNvPr id="395" name="Google Shape;395;p40"/>
          <p:cNvSpPr txBox="1"/>
          <p:nvPr/>
        </p:nvSpPr>
        <p:spPr>
          <a:xfrm>
            <a:off x="7038225" y="5091750"/>
            <a:ext cx="46749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AutoNum type="arabicPeriod"/>
            </a:pPr>
            <a:r>
              <a:rPr lang="en-US" sz="2200"/>
              <a:t>Budget prévisionnel</a:t>
            </a:r>
            <a:endParaRPr sz="2200"/>
          </a:p>
          <a:p>
            <a:pPr marL="457200" lvl="0" indent="-368300" algn="l" rtl="0">
              <a:spcBef>
                <a:spcPts val="0"/>
              </a:spcBef>
              <a:spcAft>
                <a:spcPts val="0"/>
              </a:spcAft>
              <a:buSzPts val="2200"/>
              <a:buAutoNum type="arabicPeriod"/>
            </a:pPr>
            <a:r>
              <a:rPr lang="en-US" sz="2200"/>
              <a:t>Budget spécifique à chaque projet opérationnel</a:t>
            </a:r>
            <a:endParaRPr sz="2200"/>
          </a:p>
        </p:txBody>
      </p:sp>
      <p:sp>
        <p:nvSpPr>
          <p:cNvPr id="396" name="Google Shape;396;p40"/>
          <p:cNvSpPr txBox="1"/>
          <p:nvPr/>
        </p:nvSpPr>
        <p:spPr>
          <a:xfrm>
            <a:off x="4520025" y="1748638"/>
            <a:ext cx="233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179A38"/>
                </a:solidFill>
              </a:rPr>
              <a:t>Avec QUI ?</a:t>
            </a:r>
            <a:endParaRPr sz="2200" b="1">
              <a:solidFill>
                <a:srgbClr val="179A38"/>
              </a:solidFill>
            </a:endParaRPr>
          </a:p>
        </p:txBody>
      </p:sp>
      <p:sp>
        <p:nvSpPr>
          <p:cNvPr id="397" name="Google Shape;397;p40"/>
          <p:cNvSpPr txBox="1"/>
          <p:nvPr/>
        </p:nvSpPr>
        <p:spPr>
          <a:xfrm>
            <a:off x="4520025" y="3589538"/>
            <a:ext cx="233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FF9900"/>
                </a:solidFill>
              </a:rPr>
              <a:t>Avec QUOI ?</a:t>
            </a:r>
            <a:endParaRPr sz="2200" b="1">
              <a:solidFill>
                <a:srgbClr val="FF9900"/>
              </a:solidFill>
            </a:endParaRPr>
          </a:p>
        </p:txBody>
      </p:sp>
      <p:sp>
        <p:nvSpPr>
          <p:cNvPr id="398" name="Google Shape;398;p40"/>
          <p:cNvSpPr txBox="1"/>
          <p:nvPr/>
        </p:nvSpPr>
        <p:spPr>
          <a:xfrm>
            <a:off x="4520025" y="5261088"/>
            <a:ext cx="233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00A1AC"/>
                </a:solidFill>
              </a:rPr>
              <a:t>COMBIEN ça coûte ?</a:t>
            </a:r>
            <a:endParaRPr sz="2200" b="1">
              <a:solidFill>
                <a:srgbClr val="00A1AC"/>
              </a:solidFill>
            </a:endParaRPr>
          </a:p>
        </p:txBody>
      </p:sp>
      <p:sp>
        <p:nvSpPr>
          <p:cNvPr id="399" name="Google Shape;399;p40"/>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Comment </a:t>
            </a:r>
            <a:r>
              <a:rPr lang="en-US" sz="2900" b="1">
                <a:latin typeface="Calibri"/>
                <a:ea typeface="Calibri"/>
                <a:cs typeface="Calibri"/>
                <a:sym typeface="Calibri"/>
              </a:rPr>
              <a:t>?</a:t>
            </a:r>
            <a:endParaRPr/>
          </a:p>
        </p:txBody>
      </p:sp>
      <p:sp>
        <p:nvSpPr>
          <p:cNvPr id="400" name="Google Shape;400;p40"/>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2 : Les ressources</a:t>
            </a:r>
            <a:endParaRPr sz="2000" b="0" i="0" u="none" strike="noStrike" cap="none">
              <a:solidFill>
                <a:schemeClr val="dk1"/>
              </a:solidFill>
              <a:latin typeface="Trebuchet MS"/>
              <a:ea typeface="Trebuchet MS"/>
              <a:cs typeface="Trebuchet MS"/>
              <a:sym typeface="Trebuchet MS"/>
            </a:endParaRPr>
          </a:p>
        </p:txBody>
      </p:sp>
      <p:cxnSp>
        <p:nvCxnSpPr>
          <p:cNvPr id="401" name="Google Shape;401;p40"/>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1000"/>
                                        <p:tgtEl>
                                          <p:spTgt spid="388"/>
                                        </p:tgtEl>
                                      </p:cBhvr>
                                    </p:animEffect>
                                  </p:childTnLst>
                                </p:cTn>
                              </p:par>
                              <p:par>
                                <p:cTn id="11" presetID="10" presetClass="entr" presetSubtype="0" fill="hold" nodeType="withEffect">
                                  <p:stCondLst>
                                    <p:cond delay="0"/>
                                  </p:stCondLst>
                                  <p:childTnLst>
                                    <p:set>
                                      <p:cBhvr>
                                        <p:cTn id="12" dur="1" fill="hold">
                                          <p:stCondLst>
                                            <p:cond delay="0"/>
                                          </p:stCondLst>
                                        </p:cTn>
                                        <p:tgtEl>
                                          <p:spTgt spid="388"/>
                                        </p:tgtEl>
                                        <p:attrNameLst>
                                          <p:attrName>style.visibility</p:attrName>
                                        </p:attrNameLst>
                                      </p:cBhvr>
                                      <p:to>
                                        <p:strVal val="visible"/>
                                      </p:to>
                                    </p:set>
                                    <p:animEffect transition="in" filter="fade">
                                      <p:cBhvr>
                                        <p:cTn id="13" dur="1000"/>
                                        <p:tgtEl>
                                          <p:spTgt spid="38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6"/>
                                        </p:tgtEl>
                                        <p:attrNameLst>
                                          <p:attrName>style.visibility</p:attrName>
                                        </p:attrNameLst>
                                      </p:cBhvr>
                                      <p:to>
                                        <p:strVal val="visible"/>
                                      </p:to>
                                    </p:set>
                                    <p:animEffect transition="in" filter="fade">
                                      <p:cBhvr>
                                        <p:cTn id="18" dur="1000"/>
                                        <p:tgtEl>
                                          <p:spTgt spid="3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9"/>
                                        </p:tgtEl>
                                        <p:attrNameLst>
                                          <p:attrName>style.visibility</p:attrName>
                                        </p:attrNameLst>
                                      </p:cBhvr>
                                      <p:to>
                                        <p:strVal val="visible"/>
                                      </p:to>
                                    </p:set>
                                    <p:animEffect transition="in" filter="fade">
                                      <p:cBhvr>
                                        <p:cTn id="23" dur="1000"/>
                                        <p:tgtEl>
                                          <p:spTgt spid="3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0"/>
                                        </p:tgtEl>
                                        <p:attrNameLst>
                                          <p:attrName>style.visibility</p:attrName>
                                        </p:attrNameLst>
                                      </p:cBhvr>
                                      <p:to>
                                        <p:strVal val="visible"/>
                                      </p:to>
                                    </p:set>
                                    <p:animEffect transition="in" filter="fade">
                                      <p:cBhvr>
                                        <p:cTn id="28" dur="1000"/>
                                        <p:tgtEl>
                                          <p:spTgt spid="390"/>
                                        </p:tgtEl>
                                      </p:cBhvr>
                                    </p:animEffect>
                                  </p:childTnLst>
                                </p:cTn>
                              </p:par>
                              <p:par>
                                <p:cTn id="29" presetID="10" presetClass="entr" presetSubtype="0" fill="hold" nodeType="withEffect">
                                  <p:stCondLst>
                                    <p:cond delay="0"/>
                                  </p:stCondLst>
                                  <p:childTnLst>
                                    <p:set>
                                      <p:cBhvr>
                                        <p:cTn id="30" dur="1" fill="hold">
                                          <p:stCondLst>
                                            <p:cond delay="0"/>
                                          </p:stCondLst>
                                        </p:cTn>
                                        <p:tgtEl>
                                          <p:spTgt spid="391"/>
                                        </p:tgtEl>
                                        <p:attrNameLst>
                                          <p:attrName>style.visibility</p:attrName>
                                        </p:attrNameLst>
                                      </p:cBhvr>
                                      <p:to>
                                        <p:strVal val="visible"/>
                                      </p:to>
                                    </p:set>
                                    <p:animEffect transition="in" filter="fade">
                                      <p:cBhvr>
                                        <p:cTn id="31" dur="1000"/>
                                        <p:tgtEl>
                                          <p:spTgt spid="39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7"/>
                                        </p:tgtEl>
                                        <p:attrNameLst>
                                          <p:attrName>style.visibility</p:attrName>
                                        </p:attrNameLst>
                                      </p:cBhvr>
                                      <p:to>
                                        <p:strVal val="visible"/>
                                      </p:to>
                                    </p:set>
                                    <p:animEffect transition="in" filter="fade">
                                      <p:cBhvr>
                                        <p:cTn id="36" dur="1000"/>
                                        <p:tgtEl>
                                          <p:spTgt spid="39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2"/>
                                        </p:tgtEl>
                                        <p:attrNameLst>
                                          <p:attrName>style.visibility</p:attrName>
                                        </p:attrNameLst>
                                      </p:cBhvr>
                                      <p:to>
                                        <p:strVal val="visible"/>
                                      </p:to>
                                    </p:set>
                                    <p:animEffect transition="in" filter="fade">
                                      <p:cBhvr>
                                        <p:cTn id="41" dur="1000"/>
                                        <p:tgtEl>
                                          <p:spTgt spid="39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3"/>
                                        </p:tgtEl>
                                        <p:attrNameLst>
                                          <p:attrName>style.visibility</p:attrName>
                                        </p:attrNameLst>
                                      </p:cBhvr>
                                      <p:to>
                                        <p:strVal val="visible"/>
                                      </p:to>
                                    </p:set>
                                    <p:animEffect transition="in" filter="fade">
                                      <p:cBhvr>
                                        <p:cTn id="46" dur="1000"/>
                                        <p:tgtEl>
                                          <p:spTgt spid="393"/>
                                        </p:tgtEl>
                                      </p:cBhvr>
                                    </p:animEffect>
                                  </p:childTnLst>
                                </p:cTn>
                              </p:par>
                              <p:par>
                                <p:cTn id="47" presetID="10" presetClass="entr" presetSubtype="0" fill="hold" nodeType="withEffect">
                                  <p:stCondLst>
                                    <p:cond delay="0"/>
                                  </p:stCondLst>
                                  <p:childTnLst>
                                    <p:set>
                                      <p:cBhvr>
                                        <p:cTn id="48" dur="1" fill="hold">
                                          <p:stCondLst>
                                            <p:cond delay="0"/>
                                          </p:stCondLst>
                                        </p:cTn>
                                        <p:tgtEl>
                                          <p:spTgt spid="394"/>
                                        </p:tgtEl>
                                        <p:attrNameLst>
                                          <p:attrName>style.visibility</p:attrName>
                                        </p:attrNameLst>
                                      </p:cBhvr>
                                      <p:to>
                                        <p:strVal val="visible"/>
                                      </p:to>
                                    </p:set>
                                    <p:animEffect transition="in" filter="fade">
                                      <p:cBhvr>
                                        <p:cTn id="49" dur="1000"/>
                                        <p:tgtEl>
                                          <p:spTgt spid="39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98"/>
                                        </p:tgtEl>
                                        <p:attrNameLst>
                                          <p:attrName>style.visibility</p:attrName>
                                        </p:attrNameLst>
                                      </p:cBhvr>
                                      <p:to>
                                        <p:strVal val="visible"/>
                                      </p:to>
                                    </p:set>
                                    <p:animEffect transition="in" filter="fade">
                                      <p:cBhvr>
                                        <p:cTn id="54" dur="1000"/>
                                        <p:tgtEl>
                                          <p:spTgt spid="39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95"/>
                                        </p:tgtEl>
                                        <p:attrNameLst>
                                          <p:attrName>style.visibility</p:attrName>
                                        </p:attrNameLst>
                                      </p:cBhvr>
                                      <p:to>
                                        <p:strVal val="visible"/>
                                      </p:to>
                                    </p:set>
                                    <p:animEffect transition="in" filter="fade">
                                      <p:cBhvr>
                                        <p:cTn id="59" dur="1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p:nvPr/>
        </p:nvSpPr>
        <p:spPr>
          <a:xfrm>
            <a:off x="1973656" y="-380258"/>
            <a:ext cx="7994100" cy="7858500"/>
          </a:xfrm>
          <a:prstGeom prst="ellipse">
            <a:avLst/>
          </a:prstGeom>
          <a:noFill/>
          <a:ln w="15875" cap="rnd" cmpd="sng">
            <a:solidFill>
              <a:srgbClr val="EBA6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07" name="Google Shape;407;p41"/>
          <p:cNvSpPr/>
          <p:nvPr/>
        </p:nvSpPr>
        <p:spPr>
          <a:xfrm>
            <a:off x="2126056" y="-227858"/>
            <a:ext cx="7994100" cy="7858500"/>
          </a:xfrm>
          <a:prstGeom prst="ellipse">
            <a:avLst/>
          </a:prstGeom>
          <a:noFill/>
          <a:ln w="15875" cap="rnd" cmpd="sng">
            <a:solidFill>
              <a:srgbClr val="EC06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08" name="Google Shape;408;p41"/>
          <p:cNvSpPr/>
          <p:nvPr/>
        </p:nvSpPr>
        <p:spPr>
          <a:xfrm>
            <a:off x="1861997" y="-765029"/>
            <a:ext cx="7994100" cy="7858500"/>
          </a:xfrm>
          <a:prstGeom prst="ellipse">
            <a:avLst/>
          </a:prstGeom>
          <a:noFill/>
          <a:ln w="15875" cap="rnd" cmpd="sng">
            <a:solidFill>
              <a:srgbClr val="00A1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09" name="Google Shape;409;p41"/>
          <p:cNvSpPr/>
          <p:nvPr/>
        </p:nvSpPr>
        <p:spPr>
          <a:xfrm>
            <a:off x="2231680" y="-765029"/>
            <a:ext cx="7994100" cy="7858500"/>
          </a:xfrm>
          <a:prstGeom prst="ellipse">
            <a:avLst/>
          </a:prstGeom>
          <a:noFill/>
          <a:ln w="15875" cap="rnd" cmpd="sng">
            <a:solidFill>
              <a:srgbClr val="17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10" name="Google Shape;410;p41"/>
          <p:cNvSpPr txBox="1"/>
          <p:nvPr/>
        </p:nvSpPr>
        <p:spPr>
          <a:xfrm>
            <a:off x="2492721" y="1936405"/>
            <a:ext cx="7206600" cy="341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002060"/>
                </a:solidFill>
                <a:latin typeface="Trebuchet MS"/>
                <a:ea typeface="Trebuchet MS"/>
                <a:cs typeface="Trebuchet MS"/>
                <a:sym typeface="Trebuchet MS"/>
              </a:rPr>
              <a:t>Formaliser son</a:t>
            </a:r>
            <a:r>
              <a:rPr lang="en-US" sz="7200" b="1" i="0" u="none" strike="noStrike" cap="none">
                <a:solidFill>
                  <a:srgbClr val="002060"/>
                </a:solidFill>
                <a:latin typeface="Trebuchet MS"/>
                <a:ea typeface="Trebuchet MS"/>
                <a:cs typeface="Trebuchet MS"/>
                <a:sym typeface="Trebuchet MS"/>
              </a:rPr>
              <a:t> </a:t>
            </a:r>
            <a:endParaRPr/>
          </a:p>
          <a:p>
            <a:pPr marL="0" marR="0" lvl="0" indent="0" algn="ctr" rtl="0">
              <a:spcBef>
                <a:spcPts val="0"/>
              </a:spcBef>
              <a:spcAft>
                <a:spcPts val="0"/>
              </a:spcAft>
              <a:buNone/>
            </a:pPr>
            <a:r>
              <a:rPr lang="en-US" sz="7200" b="1" i="0" u="none" strike="noStrike" cap="none">
                <a:solidFill>
                  <a:srgbClr val="002060"/>
                </a:solidFill>
                <a:latin typeface="Trebuchet MS"/>
                <a:ea typeface="Trebuchet MS"/>
                <a:cs typeface="Trebuchet MS"/>
                <a:sym typeface="Trebuchet MS"/>
              </a:rPr>
              <a:t>Projet Associatif</a:t>
            </a:r>
            <a:endParaRPr/>
          </a:p>
        </p:txBody>
      </p:sp>
      <p:sp>
        <p:nvSpPr>
          <p:cNvPr id="411" name="Google Shape;411;p41"/>
          <p:cNvSpPr/>
          <p:nvPr/>
        </p:nvSpPr>
        <p:spPr>
          <a:xfrm>
            <a:off x="10909862" y="5606717"/>
            <a:ext cx="1143000" cy="1142995"/>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29" r="-62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2"/>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Quoi </a:t>
            </a:r>
            <a:r>
              <a:rPr lang="en-US" sz="2900" b="1">
                <a:latin typeface="Calibri"/>
                <a:ea typeface="Calibri"/>
                <a:cs typeface="Calibri"/>
                <a:sym typeface="Calibri"/>
              </a:rPr>
              <a:t>?</a:t>
            </a:r>
            <a:endParaRPr/>
          </a:p>
        </p:txBody>
      </p:sp>
      <p:sp>
        <p:nvSpPr>
          <p:cNvPr id="418" name="Google Shape;418;p42"/>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3 : La mise en oeuvre du projet</a:t>
            </a:r>
            <a:endParaRPr sz="2000" b="0" i="0" u="none" strike="noStrike" cap="none">
              <a:solidFill>
                <a:schemeClr val="dk1"/>
              </a:solidFill>
              <a:latin typeface="Trebuchet MS"/>
              <a:ea typeface="Trebuchet MS"/>
              <a:cs typeface="Trebuchet MS"/>
              <a:sym typeface="Trebuchet MS"/>
            </a:endParaRPr>
          </a:p>
        </p:txBody>
      </p:sp>
      <p:cxnSp>
        <p:nvCxnSpPr>
          <p:cNvPr id="419" name="Google Shape;419;p42"/>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420" name="Google Shape;420;p42"/>
          <p:cNvSpPr/>
          <p:nvPr/>
        </p:nvSpPr>
        <p:spPr>
          <a:xfrm>
            <a:off x="840675" y="2098800"/>
            <a:ext cx="2857500" cy="2820300"/>
          </a:xfrm>
          <a:prstGeom prst="ellipse">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txBox="1"/>
          <p:nvPr/>
        </p:nvSpPr>
        <p:spPr>
          <a:xfrm>
            <a:off x="1103250" y="3078000"/>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Axes stratégiques</a:t>
            </a:r>
            <a:endParaRPr sz="2200" b="1"/>
          </a:p>
        </p:txBody>
      </p:sp>
      <p:sp>
        <p:nvSpPr>
          <p:cNvPr id="422" name="Google Shape;422;p42"/>
          <p:cNvSpPr/>
          <p:nvPr/>
        </p:nvSpPr>
        <p:spPr>
          <a:xfrm>
            <a:off x="3351150" y="2111225"/>
            <a:ext cx="2857500" cy="2820300"/>
          </a:xfrm>
          <a:prstGeom prst="ellipse">
            <a:avLst/>
          </a:prstGeom>
          <a:solidFill>
            <a:srgbClr val="17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txBox="1"/>
          <p:nvPr/>
        </p:nvSpPr>
        <p:spPr>
          <a:xfrm>
            <a:off x="3613725" y="3090425"/>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Objectifs généraux</a:t>
            </a:r>
            <a:endParaRPr sz="2200" b="1"/>
          </a:p>
        </p:txBody>
      </p:sp>
      <p:sp>
        <p:nvSpPr>
          <p:cNvPr id="424" name="Google Shape;424;p42"/>
          <p:cNvSpPr/>
          <p:nvPr/>
        </p:nvSpPr>
        <p:spPr>
          <a:xfrm>
            <a:off x="5895600" y="2111225"/>
            <a:ext cx="2857500" cy="2820300"/>
          </a:xfrm>
          <a:prstGeom prst="ellipse">
            <a:avLst/>
          </a:prstGeom>
          <a:solidFill>
            <a:srgbClr val="00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txBox="1"/>
          <p:nvPr/>
        </p:nvSpPr>
        <p:spPr>
          <a:xfrm>
            <a:off x="6158175" y="3090425"/>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Objectifs opérationnels</a:t>
            </a:r>
            <a:endParaRPr sz="2200" b="1"/>
          </a:p>
        </p:txBody>
      </p:sp>
      <p:sp>
        <p:nvSpPr>
          <p:cNvPr id="426" name="Google Shape;426;p42"/>
          <p:cNvSpPr/>
          <p:nvPr/>
        </p:nvSpPr>
        <p:spPr>
          <a:xfrm>
            <a:off x="9777625" y="5578350"/>
            <a:ext cx="21975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txBox="1"/>
          <p:nvPr/>
        </p:nvSpPr>
        <p:spPr>
          <a:xfrm>
            <a:off x="9889425" y="5777125"/>
            <a:ext cx="1975800" cy="61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6 : Fiche action</a:t>
            </a:r>
            <a:endParaRPr i="1">
              <a:solidFill>
                <a:schemeClr val="dk1"/>
              </a:solidFill>
            </a:endParaRPr>
          </a:p>
        </p:txBody>
      </p:sp>
      <p:sp>
        <p:nvSpPr>
          <p:cNvPr id="428" name="Google Shape;428;p42"/>
          <p:cNvSpPr/>
          <p:nvPr/>
        </p:nvSpPr>
        <p:spPr>
          <a:xfrm>
            <a:off x="8428375" y="2128600"/>
            <a:ext cx="2857500" cy="2820300"/>
          </a:xfrm>
          <a:prstGeom prst="ellipse">
            <a:avLst/>
          </a:prstGeom>
          <a:solidFill>
            <a:srgbClr val="C92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txBox="1"/>
          <p:nvPr/>
        </p:nvSpPr>
        <p:spPr>
          <a:xfrm>
            <a:off x="8690950" y="3260200"/>
            <a:ext cx="2335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Etapes/Actions</a:t>
            </a:r>
            <a:endParaRPr sz="2200" b="1"/>
          </a:p>
        </p:txBody>
      </p:sp>
      <p:sp>
        <p:nvSpPr>
          <p:cNvPr id="430" name="Google Shape;430;p42"/>
          <p:cNvSpPr/>
          <p:nvPr/>
        </p:nvSpPr>
        <p:spPr>
          <a:xfrm>
            <a:off x="7371275" y="5578350"/>
            <a:ext cx="21975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2"/>
          <p:cNvSpPr txBox="1"/>
          <p:nvPr/>
        </p:nvSpPr>
        <p:spPr>
          <a:xfrm>
            <a:off x="7483075" y="5624725"/>
            <a:ext cx="19758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cf.Guide du projet associatif - Comment? - Etape 3 </a:t>
            </a:r>
            <a:endParaRPr i="1">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6 : Fiche action</a:t>
            </a:r>
            <a:endParaRPr sz="1900"/>
          </a:p>
        </p:txBody>
      </p:sp>
      <p:pic>
        <p:nvPicPr>
          <p:cNvPr id="438" name="Google Shape;438;p43"/>
          <p:cNvPicPr preferRelativeResize="0"/>
          <p:nvPr/>
        </p:nvPicPr>
        <p:blipFill>
          <a:blip r:embed="rId3">
            <a:alphaModFix/>
          </a:blip>
          <a:stretch>
            <a:fillRect/>
          </a:stretch>
        </p:blipFill>
        <p:spPr>
          <a:xfrm>
            <a:off x="435075" y="787736"/>
            <a:ext cx="5899130" cy="5765464"/>
          </a:xfrm>
          <a:prstGeom prst="rect">
            <a:avLst/>
          </a:prstGeom>
          <a:noFill/>
          <a:ln>
            <a:noFill/>
          </a:ln>
        </p:spPr>
      </p:pic>
      <p:pic>
        <p:nvPicPr>
          <p:cNvPr id="439" name="Google Shape;439;p43"/>
          <p:cNvPicPr preferRelativeResize="0"/>
          <p:nvPr/>
        </p:nvPicPr>
        <p:blipFill>
          <a:blip r:embed="rId4">
            <a:alphaModFix/>
          </a:blip>
          <a:stretch>
            <a:fillRect/>
          </a:stretch>
        </p:blipFill>
        <p:spPr>
          <a:xfrm>
            <a:off x="6572630" y="1886486"/>
            <a:ext cx="5552995" cy="40544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4"/>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Quoi </a:t>
            </a:r>
            <a:r>
              <a:rPr lang="en-US" sz="2900" b="1">
                <a:latin typeface="Calibri"/>
                <a:ea typeface="Calibri"/>
                <a:cs typeface="Calibri"/>
                <a:sym typeface="Calibri"/>
              </a:rPr>
              <a:t>?</a:t>
            </a:r>
            <a:endParaRPr/>
          </a:p>
        </p:txBody>
      </p:sp>
      <p:sp>
        <p:nvSpPr>
          <p:cNvPr id="446" name="Google Shape;446;p44"/>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3 : Rédiger son projet</a:t>
            </a:r>
            <a:endParaRPr sz="2000" b="0" i="0" u="none" strike="noStrike" cap="none">
              <a:solidFill>
                <a:schemeClr val="dk1"/>
              </a:solidFill>
              <a:latin typeface="Trebuchet MS"/>
              <a:ea typeface="Trebuchet MS"/>
              <a:cs typeface="Trebuchet MS"/>
              <a:sym typeface="Trebuchet MS"/>
            </a:endParaRPr>
          </a:p>
        </p:txBody>
      </p:sp>
      <p:cxnSp>
        <p:nvCxnSpPr>
          <p:cNvPr id="447" name="Google Shape;447;p44"/>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448" name="Google Shape;448;p44"/>
          <p:cNvSpPr/>
          <p:nvPr/>
        </p:nvSpPr>
        <p:spPr>
          <a:xfrm>
            <a:off x="646050" y="2373800"/>
            <a:ext cx="2857500" cy="658500"/>
          </a:xfrm>
          <a:prstGeom prst="chevron">
            <a:avLst>
              <a:gd name="adj" fmla="val 50000"/>
            </a:avLst>
          </a:prstGeom>
          <a:solidFill>
            <a:srgbClr val="17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4"/>
          <p:cNvSpPr txBox="1"/>
          <p:nvPr/>
        </p:nvSpPr>
        <p:spPr>
          <a:xfrm>
            <a:off x="3606225" y="2424500"/>
            <a:ext cx="7873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Une présentation générale du club</a:t>
            </a:r>
            <a:endParaRPr sz="2200"/>
          </a:p>
        </p:txBody>
      </p:sp>
      <p:sp>
        <p:nvSpPr>
          <p:cNvPr id="450" name="Google Shape;450;p44"/>
          <p:cNvSpPr txBox="1"/>
          <p:nvPr/>
        </p:nvSpPr>
        <p:spPr>
          <a:xfrm>
            <a:off x="646050" y="1599575"/>
            <a:ext cx="7873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A l’aide des annexes, l’écriture du projet doit comporter :</a:t>
            </a:r>
            <a:endParaRPr sz="2200"/>
          </a:p>
        </p:txBody>
      </p:sp>
      <p:sp>
        <p:nvSpPr>
          <p:cNvPr id="451" name="Google Shape;451;p44"/>
          <p:cNvSpPr/>
          <p:nvPr/>
        </p:nvSpPr>
        <p:spPr>
          <a:xfrm>
            <a:off x="1233275" y="3482850"/>
            <a:ext cx="2857500" cy="658500"/>
          </a:xfrm>
          <a:prstGeom prst="chevron">
            <a:avLst>
              <a:gd name="adj" fmla="val 5000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4"/>
          <p:cNvSpPr txBox="1"/>
          <p:nvPr/>
        </p:nvSpPr>
        <p:spPr>
          <a:xfrm>
            <a:off x="4193450" y="3457350"/>
            <a:ext cx="7873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Une analyse détaillée du diagnostic qui découle sur les projets opérationnels liés aux différents constats effectués</a:t>
            </a:r>
            <a:endParaRPr sz="2200"/>
          </a:p>
        </p:txBody>
      </p:sp>
      <p:sp>
        <p:nvSpPr>
          <p:cNvPr id="453" name="Google Shape;453;p44"/>
          <p:cNvSpPr/>
          <p:nvPr/>
        </p:nvSpPr>
        <p:spPr>
          <a:xfrm>
            <a:off x="1889275" y="4673900"/>
            <a:ext cx="2857500" cy="658500"/>
          </a:xfrm>
          <a:prstGeom prst="chevron">
            <a:avLst>
              <a:gd name="adj" fmla="val 50000"/>
            </a:avLst>
          </a:prstGeom>
          <a:solidFill>
            <a:srgbClr val="00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4"/>
          <p:cNvSpPr txBox="1"/>
          <p:nvPr/>
        </p:nvSpPr>
        <p:spPr>
          <a:xfrm>
            <a:off x="4849450" y="4572200"/>
            <a:ext cx="7050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Une projection à long terme sur les plus values apportées par la réussite du projet associatif</a:t>
            </a:r>
            <a:endParaRPr sz="2200"/>
          </a:p>
        </p:txBody>
      </p:sp>
      <p:sp>
        <p:nvSpPr>
          <p:cNvPr id="455" name="Google Shape;455;p44"/>
          <p:cNvSpPr txBox="1"/>
          <p:nvPr/>
        </p:nvSpPr>
        <p:spPr>
          <a:xfrm>
            <a:off x="1983700" y="5941150"/>
            <a:ext cx="7873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S’approprier les documents pour un projet authentique</a:t>
            </a:r>
            <a:endParaRPr sz="2200"/>
          </a:p>
        </p:txBody>
      </p:sp>
      <p:pic>
        <p:nvPicPr>
          <p:cNvPr id="456" name="Google Shape;456;p44"/>
          <p:cNvPicPr preferRelativeResize="0"/>
          <p:nvPr/>
        </p:nvPicPr>
        <p:blipFill>
          <a:blip r:embed="rId3">
            <a:alphaModFix/>
          </a:blip>
          <a:stretch>
            <a:fillRect/>
          </a:stretch>
        </p:blipFill>
        <p:spPr>
          <a:xfrm rot="2700000">
            <a:off x="722250" y="5739850"/>
            <a:ext cx="966576" cy="966576"/>
          </a:xfrm>
          <a:prstGeom prst="rect">
            <a:avLst/>
          </a:prstGeom>
          <a:noFill/>
          <a:ln>
            <a:noFill/>
          </a:ln>
        </p:spPr>
      </p:pic>
      <p:sp>
        <p:nvSpPr>
          <p:cNvPr id="457" name="Google Shape;457;p44"/>
          <p:cNvSpPr txBox="1"/>
          <p:nvPr/>
        </p:nvSpPr>
        <p:spPr>
          <a:xfrm>
            <a:off x="1612625" y="2224400"/>
            <a:ext cx="720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chemeClr val="lt1"/>
                </a:solidFill>
                <a:latin typeface="Arial Black"/>
                <a:ea typeface="Arial Black"/>
                <a:cs typeface="Arial Black"/>
                <a:sym typeface="Arial Black"/>
              </a:rPr>
              <a:t>1</a:t>
            </a:r>
            <a:endParaRPr sz="4800">
              <a:solidFill>
                <a:schemeClr val="lt1"/>
              </a:solidFill>
              <a:latin typeface="Arial Black"/>
              <a:ea typeface="Arial Black"/>
              <a:cs typeface="Arial Black"/>
              <a:sym typeface="Arial Black"/>
            </a:endParaRPr>
          </a:p>
        </p:txBody>
      </p:sp>
      <p:sp>
        <p:nvSpPr>
          <p:cNvPr id="458" name="Google Shape;458;p44"/>
          <p:cNvSpPr txBox="1"/>
          <p:nvPr/>
        </p:nvSpPr>
        <p:spPr>
          <a:xfrm>
            <a:off x="2301725" y="3353300"/>
            <a:ext cx="720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chemeClr val="lt1"/>
                </a:solidFill>
                <a:latin typeface="Arial Black"/>
                <a:ea typeface="Arial Black"/>
                <a:cs typeface="Arial Black"/>
                <a:sym typeface="Arial Black"/>
              </a:rPr>
              <a:t>2</a:t>
            </a:r>
            <a:endParaRPr sz="4800">
              <a:solidFill>
                <a:schemeClr val="lt1"/>
              </a:solidFill>
              <a:latin typeface="Arial Black"/>
              <a:ea typeface="Arial Black"/>
              <a:cs typeface="Arial Black"/>
              <a:sym typeface="Arial Black"/>
            </a:endParaRPr>
          </a:p>
        </p:txBody>
      </p:sp>
      <p:sp>
        <p:nvSpPr>
          <p:cNvPr id="459" name="Google Shape;459;p44"/>
          <p:cNvSpPr txBox="1"/>
          <p:nvPr/>
        </p:nvSpPr>
        <p:spPr>
          <a:xfrm>
            <a:off x="2957725" y="4532925"/>
            <a:ext cx="720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chemeClr val="lt1"/>
                </a:solidFill>
                <a:latin typeface="Arial Black"/>
                <a:ea typeface="Arial Black"/>
                <a:cs typeface="Arial Black"/>
                <a:sym typeface="Arial Black"/>
              </a:rPr>
              <a:t>3</a:t>
            </a:r>
            <a:endParaRPr sz="4800">
              <a:solidFill>
                <a:schemeClr val="lt1"/>
              </a:solidFill>
              <a:latin typeface="Arial Black"/>
              <a:ea typeface="Arial Black"/>
              <a:cs typeface="Arial Black"/>
              <a:sym typeface="Arial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45"/>
          <p:cNvPicPr preferRelativeResize="0"/>
          <p:nvPr/>
        </p:nvPicPr>
        <p:blipFill>
          <a:blip r:embed="rId3">
            <a:alphaModFix/>
          </a:blip>
          <a:stretch>
            <a:fillRect/>
          </a:stretch>
        </p:blipFill>
        <p:spPr>
          <a:xfrm>
            <a:off x="1826587" y="1025575"/>
            <a:ext cx="8538824" cy="2608600"/>
          </a:xfrm>
          <a:prstGeom prst="rect">
            <a:avLst/>
          </a:prstGeom>
          <a:noFill/>
          <a:ln>
            <a:noFill/>
          </a:ln>
        </p:spPr>
      </p:pic>
      <p:sp>
        <p:nvSpPr>
          <p:cNvPr id="466" name="Google Shape;466;p45"/>
          <p:cNvSpPr txBox="1"/>
          <p:nvPr/>
        </p:nvSpPr>
        <p:spPr>
          <a:xfrm>
            <a:off x="1826575" y="4013925"/>
            <a:ext cx="8538900" cy="153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200"/>
              <a:t>Il est important de </a:t>
            </a:r>
            <a:r>
              <a:rPr lang="en-US" sz="2200" b="1"/>
              <a:t>croiser les données du questionnaire de l’autoévaluation</a:t>
            </a:r>
            <a:r>
              <a:rPr lang="en-US" sz="2200"/>
              <a:t> (partie Vitalité Associative) avec </a:t>
            </a:r>
            <a:r>
              <a:rPr lang="en-US" sz="2200" b="1"/>
              <a:t>votre projet projet associatif</a:t>
            </a:r>
            <a:r>
              <a:rPr lang="en-US" sz="2200"/>
              <a:t> car des points sont à spécifier lorsque vous répondez “oui” (Argent et Or).</a:t>
            </a:r>
            <a:endParaRPr sz="2200"/>
          </a:p>
        </p:txBody>
      </p:sp>
      <p:sp>
        <p:nvSpPr>
          <p:cNvPr id="467" name="Google Shape;467;p45"/>
          <p:cNvSpPr txBox="1"/>
          <p:nvPr/>
        </p:nvSpPr>
        <p:spPr>
          <a:xfrm>
            <a:off x="2187775" y="5927075"/>
            <a:ext cx="804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C90207"/>
                </a:solidFill>
              </a:rPr>
              <a:t>ARGUMENTER </a:t>
            </a:r>
            <a:endParaRPr sz="2200" b="1">
              <a:solidFill>
                <a:srgbClr val="C90207"/>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6"/>
          <p:cNvSpPr/>
          <p:nvPr/>
        </p:nvSpPr>
        <p:spPr>
          <a:xfrm>
            <a:off x="1973656" y="-380258"/>
            <a:ext cx="7994100" cy="7858500"/>
          </a:xfrm>
          <a:prstGeom prst="ellipse">
            <a:avLst/>
          </a:prstGeom>
          <a:noFill/>
          <a:ln w="15875" cap="rnd" cmpd="sng">
            <a:solidFill>
              <a:srgbClr val="EBA6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73" name="Google Shape;473;p46"/>
          <p:cNvSpPr/>
          <p:nvPr/>
        </p:nvSpPr>
        <p:spPr>
          <a:xfrm>
            <a:off x="2126056" y="-227858"/>
            <a:ext cx="7994100" cy="7858500"/>
          </a:xfrm>
          <a:prstGeom prst="ellipse">
            <a:avLst/>
          </a:prstGeom>
          <a:noFill/>
          <a:ln w="15875" cap="rnd" cmpd="sng">
            <a:solidFill>
              <a:srgbClr val="EC06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74" name="Google Shape;474;p46"/>
          <p:cNvSpPr/>
          <p:nvPr/>
        </p:nvSpPr>
        <p:spPr>
          <a:xfrm>
            <a:off x="1861997" y="-765029"/>
            <a:ext cx="7994100" cy="7858500"/>
          </a:xfrm>
          <a:prstGeom prst="ellipse">
            <a:avLst/>
          </a:prstGeom>
          <a:noFill/>
          <a:ln w="15875" cap="rnd" cmpd="sng">
            <a:solidFill>
              <a:srgbClr val="00A1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75" name="Google Shape;475;p46"/>
          <p:cNvSpPr/>
          <p:nvPr/>
        </p:nvSpPr>
        <p:spPr>
          <a:xfrm>
            <a:off x="2231680" y="-765029"/>
            <a:ext cx="7994100" cy="7858500"/>
          </a:xfrm>
          <a:prstGeom prst="ellipse">
            <a:avLst/>
          </a:prstGeom>
          <a:noFill/>
          <a:ln w="15875" cap="rnd" cmpd="sng">
            <a:solidFill>
              <a:srgbClr val="17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76" name="Google Shape;476;p46"/>
          <p:cNvSpPr txBox="1"/>
          <p:nvPr/>
        </p:nvSpPr>
        <p:spPr>
          <a:xfrm>
            <a:off x="2492696" y="1777355"/>
            <a:ext cx="7206600" cy="4155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002060"/>
                </a:solidFill>
                <a:latin typeface="Trebuchet MS"/>
                <a:ea typeface="Trebuchet MS"/>
                <a:cs typeface="Trebuchet MS"/>
                <a:sym typeface="Trebuchet MS"/>
              </a:rPr>
              <a:t>Évaluer, suivre et faire un bilan de  son</a:t>
            </a:r>
            <a:r>
              <a:rPr lang="en-US" sz="6600" b="1" i="0" u="none" strike="noStrike" cap="none">
                <a:solidFill>
                  <a:srgbClr val="002060"/>
                </a:solidFill>
                <a:latin typeface="Trebuchet MS"/>
                <a:ea typeface="Trebuchet MS"/>
                <a:cs typeface="Trebuchet MS"/>
                <a:sym typeface="Trebuchet MS"/>
              </a:rPr>
              <a:t> Projet Associatif</a:t>
            </a:r>
            <a:endParaRPr sz="800"/>
          </a:p>
        </p:txBody>
      </p:sp>
      <p:sp>
        <p:nvSpPr>
          <p:cNvPr id="477" name="Google Shape;477;p46"/>
          <p:cNvSpPr/>
          <p:nvPr/>
        </p:nvSpPr>
        <p:spPr>
          <a:xfrm>
            <a:off x="10909862" y="5606717"/>
            <a:ext cx="1143000" cy="1142995"/>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29" r="-62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19954" y="527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3500" b="1">
                <a:latin typeface="Calibri"/>
                <a:ea typeface="Calibri"/>
                <a:cs typeface="Calibri"/>
                <a:sym typeface="Calibri"/>
              </a:rPr>
              <a:t>Introduction</a:t>
            </a:r>
            <a:endParaRPr sz="3500"/>
          </a:p>
        </p:txBody>
      </p:sp>
      <p:sp>
        <p:nvSpPr>
          <p:cNvPr id="75" name="Google Shape;75;p11"/>
          <p:cNvSpPr txBox="1"/>
          <p:nvPr/>
        </p:nvSpPr>
        <p:spPr>
          <a:xfrm>
            <a:off x="319954" y="643540"/>
            <a:ext cx="10812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rebuchet MS"/>
                <a:ea typeface="Trebuchet MS"/>
                <a:cs typeface="Trebuchet MS"/>
                <a:sym typeface="Trebuchet MS"/>
              </a:rPr>
              <a:t>PLAN </a:t>
            </a:r>
            <a:endParaRPr sz="2000" b="0" i="0" u="none" strike="noStrike" cap="none">
              <a:solidFill>
                <a:schemeClr val="dk1"/>
              </a:solidFill>
              <a:latin typeface="Trebuchet MS"/>
              <a:ea typeface="Trebuchet MS"/>
              <a:cs typeface="Trebuchet MS"/>
              <a:sym typeface="Trebuchet MS"/>
            </a:endParaRPr>
          </a:p>
        </p:txBody>
      </p:sp>
      <p:sp>
        <p:nvSpPr>
          <p:cNvPr id="76" name="Google Shape;76;p11"/>
          <p:cNvSpPr txBox="1"/>
          <p:nvPr/>
        </p:nvSpPr>
        <p:spPr>
          <a:xfrm>
            <a:off x="1526701" y="1371325"/>
            <a:ext cx="9027900" cy="4459500"/>
          </a:xfrm>
          <a:prstGeom prst="rect">
            <a:avLst/>
          </a:prstGeom>
          <a:noFill/>
          <a:ln>
            <a:noFill/>
          </a:ln>
        </p:spPr>
        <p:txBody>
          <a:bodyPr spcFirstLastPara="1" wrap="square" lIns="0" tIns="0" rIns="0" bIns="0" anchor="t" anchorCtr="0">
            <a:spAutoFit/>
          </a:bodyPr>
          <a:lstStyle/>
          <a:p>
            <a:pPr marL="457200" marR="0" lvl="0" indent="-361950" algn="l" rtl="0">
              <a:lnSpc>
                <a:spcPct val="139958"/>
              </a:lnSpc>
              <a:spcBef>
                <a:spcPts val="0"/>
              </a:spcBef>
              <a:spcAft>
                <a:spcPts val="0"/>
              </a:spcAft>
              <a:buClr>
                <a:srgbClr val="1B418C"/>
              </a:buClr>
              <a:buSzPts val="2100"/>
              <a:buFont typeface="Open Sans"/>
              <a:buAutoNum type="arabicPeriod"/>
            </a:pPr>
            <a:r>
              <a:rPr lang="en-US" sz="2100" b="1">
                <a:solidFill>
                  <a:srgbClr val="1B418C"/>
                </a:solidFill>
                <a:latin typeface="Open Sans"/>
                <a:ea typeface="Open Sans"/>
                <a:cs typeface="Open Sans"/>
                <a:sym typeface="Open Sans"/>
              </a:rPr>
              <a:t>Les généralités du projet associatif </a:t>
            </a:r>
            <a:endParaRPr sz="2100" b="1">
              <a:solidFill>
                <a:srgbClr val="1B418C"/>
              </a:solidFill>
              <a:latin typeface="Open Sans"/>
              <a:ea typeface="Open Sans"/>
              <a:cs typeface="Open Sans"/>
              <a:sym typeface="Open Sans"/>
            </a:endParaRPr>
          </a:p>
          <a:p>
            <a:pPr marL="0" marR="0" lvl="0" indent="0" algn="l" rtl="0">
              <a:lnSpc>
                <a:spcPct val="139958"/>
              </a:lnSpc>
              <a:spcBef>
                <a:spcPts val="0"/>
              </a:spcBef>
              <a:spcAft>
                <a:spcPts val="0"/>
              </a:spcAft>
              <a:buNone/>
            </a:pPr>
            <a:r>
              <a:rPr lang="en-US" sz="1800" b="1" i="0" u="none" strike="noStrike" cap="none">
                <a:solidFill>
                  <a:srgbClr val="C92F20"/>
                </a:solidFill>
                <a:latin typeface="Open Sans"/>
                <a:ea typeface="Open Sans"/>
                <a:cs typeface="Open Sans"/>
                <a:sym typeface="Open Sans"/>
              </a:rPr>
              <a:t>POURQUOI ?</a:t>
            </a:r>
            <a:r>
              <a:rPr lang="en-US" sz="1800" b="0" i="0" u="none" strike="noStrike" cap="none">
                <a:solidFill>
                  <a:srgbClr val="000000"/>
                </a:solidFill>
                <a:latin typeface="Open Sans"/>
                <a:ea typeface="Open Sans"/>
                <a:cs typeface="Open Sans"/>
                <a:sym typeface="Open Sans"/>
              </a:rPr>
              <a:t>  Utilités du projet associatif</a:t>
            </a:r>
            <a:endParaRPr sz="1800" b="0" i="0" u="none" strike="noStrike" cap="none">
              <a:solidFill>
                <a:srgbClr val="000000"/>
              </a:solidFill>
              <a:latin typeface="Open Sans"/>
              <a:ea typeface="Open Sans"/>
              <a:cs typeface="Open Sans"/>
              <a:sym typeface="Open Sans"/>
            </a:endParaRPr>
          </a:p>
          <a:p>
            <a:pPr marL="0" marR="0" lvl="0" indent="0" algn="l" rtl="0">
              <a:lnSpc>
                <a:spcPct val="139958"/>
              </a:lnSpc>
              <a:spcBef>
                <a:spcPts val="0"/>
              </a:spcBef>
              <a:spcAft>
                <a:spcPts val="0"/>
              </a:spcAft>
              <a:buNone/>
            </a:pPr>
            <a:r>
              <a:rPr lang="en-US" sz="1800" b="1" i="0" u="none" strike="noStrike" cap="none">
                <a:solidFill>
                  <a:srgbClr val="C92F20"/>
                </a:solidFill>
                <a:latin typeface="Open Sans"/>
                <a:ea typeface="Open Sans"/>
                <a:cs typeface="Open Sans"/>
                <a:sym typeface="Open Sans"/>
              </a:rPr>
              <a:t>QUAND ?</a:t>
            </a:r>
            <a:r>
              <a:rPr lang="en-US" sz="1800" b="0" i="0" u="none" strike="noStrike" cap="none">
                <a:solidFill>
                  <a:srgbClr val="C92F20"/>
                </a:solidFill>
                <a:latin typeface="Open Sans"/>
                <a:ea typeface="Open Sans"/>
                <a:cs typeface="Open Sans"/>
                <a:sym typeface="Open Sans"/>
              </a:rPr>
              <a:t> </a:t>
            </a:r>
            <a:r>
              <a:rPr lang="en-US" sz="1800" b="0" i="0" u="none" strike="noStrike" cap="none">
                <a:solidFill>
                  <a:srgbClr val="000000"/>
                </a:solidFill>
                <a:latin typeface="Open Sans"/>
                <a:ea typeface="Open Sans"/>
                <a:cs typeface="Open Sans"/>
                <a:sym typeface="Open Sans"/>
              </a:rPr>
              <a:t>Timing</a:t>
            </a:r>
            <a:endParaRPr sz="1800" b="0" i="0" u="none" strike="noStrike" cap="none">
              <a:solidFill>
                <a:srgbClr val="000000"/>
              </a:solidFill>
              <a:latin typeface="Open Sans"/>
              <a:ea typeface="Open Sans"/>
              <a:cs typeface="Open Sans"/>
              <a:sym typeface="Open Sans"/>
            </a:endParaRPr>
          </a:p>
          <a:p>
            <a:pPr marL="0" marR="0" lvl="0" indent="0" algn="l" rtl="0">
              <a:lnSpc>
                <a:spcPct val="139958"/>
              </a:lnSpc>
              <a:spcBef>
                <a:spcPts val="0"/>
              </a:spcBef>
              <a:spcAft>
                <a:spcPts val="0"/>
              </a:spcAft>
              <a:buNone/>
            </a:pPr>
            <a:r>
              <a:rPr lang="en-US" sz="1800" b="1" i="0" u="none" strike="noStrike" cap="none">
                <a:solidFill>
                  <a:srgbClr val="C92F20"/>
                </a:solidFill>
                <a:latin typeface="Open Sans"/>
                <a:ea typeface="Open Sans"/>
                <a:cs typeface="Open Sans"/>
                <a:sym typeface="Open Sans"/>
              </a:rPr>
              <a:t>QUI ?</a:t>
            </a:r>
            <a:r>
              <a:rPr lang="en-US" sz="1800" b="0" i="0" u="none" strike="noStrike" cap="none">
                <a:solidFill>
                  <a:srgbClr val="000000"/>
                </a:solidFill>
                <a:latin typeface="Open Sans"/>
                <a:ea typeface="Open Sans"/>
                <a:cs typeface="Open Sans"/>
                <a:sym typeface="Open Sans"/>
              </a:rPr>
              <a:t> Ressources humaines</a:t>
            </a:r>
            <a:endParaRPr sz="1800" b="0" i="0" u="none" strike="noStrike" cap="none">
              <a:solidFill>
                <a:srgbClr val="000000"/>
              </a:solidFill>
              <a:latin typeface="Open Sans"/>
              <a:ea typeface="Open Sans"/>
              <a:cs typeface="Open Sans"/>
              <a:sym typeface="Open Sans"/>
            </a:endParaRPr>
          </a:p>
          <a:p>
            <a:pPr marL="0" marR="0" lvl="0" indent="0" algn="l" rtl="0">
              <a:lnSpc>
                <a:spcPct val="139958"/>
              </a:lnSpc>
              <a:spcBef>
                <a:spcPts val="0"/>
              </a:spcBef>
              <a:spcAft>
                <a:spcPts val="0"/>
              </a:spcAft>
              <a:buNone/>
            </a:pPr>
            <a:endParaRPr sz="1300">
              <a:latin typeface="Open Sans"/>
              <a:ea typeface="Open Sans"/>
              <a:cs typeface="Open Sans"/>
              <a:sym typeface="Open Sans"/>
            </a:endParaRPr>
          </a:p>
          <a:p>
            <a:pPr marL="457200" marR="0" lvl="0" indent="-361950" algn="l" rtl="0">
              <a:lnSpc>
                <a:spcPct val="139958"/>
              </a:lnSpc>
              <a:spcBef>
                <a:spcPts val="0"/>
              </a:spcBef>
              <a:spcAft>
                <a:spcPts val="0"/>
              </a:spcAft>
              <a:buClr>
                <a:srgbClr val="1B418C"/>
              </a:buClr>
              <a:buSzPts val="2100"/>
              <a:buFont typeface="Open Sans"/>
              <a:buAutoNum type="arabicPeriod"/>
            </a:pPr>
            <a:r>
              <a:rPr lang="en-US" sz="2100" b="1">
                <a:solidFill>
                  <a:srgbClr val="1B418C"/>
                </a:solidFill>
                <a:latin typeface="Open Sans"/>
                <a:ea typeface="Open Sans"/>
                <a:cs typeface="Open Sans"/>
                <a:sym typeface="Open Sans"/>
              </a:rPr>
              <a:t>Construire un projet associatif</a:t>
            </a:r>
            <a:endParaRPr sz="2100" b="0" i="0" u="none" strike="noStrike" cap="none">
              <a:solidFill>
                <a:srgbClr val="000000"/>
              </a:solidFill>
              <a:latin typeface="Open Sans"/>
              <a:ea typeface="Open Sans"/>
              <a:cs typeface="Open Sans"/>
              <a:sym typeface="Open Sans"/>
            </a:endParaRPr>
          </a:p>
          <a:p>
            <a:pPr marL="0" marR="0" lvl="0" indent="0" algn="l" rtl="0">
              <a:lnSpc>
                <a:spcPct val="139958"/>
              </a:lnSpc>
              <a:spcBef>
                <a:spcPts val="0"/>
              </a:spcBef>
              <a:spcAft>
                <a:spcPts val="0"/>
              </a:spcAft>
              <a:buNone/>
            </a:pPr>
            <a:r>
              <a:rPr lang="en-US" sz="1800" b="1" i="0" u="none" strike="noStrike" cap="none">
                <a:solidFill>
                  <a:srgbClr val="C92F20"/>
                </a:solidFill>
                <a:latin typeface="Open Sans"/>
                <a:ea typeface="Open Sans"/>
                <a:cs typeface="Open Sans"/>
                <a:sym typeface="Open Sans"/>
              </a:rPr>
              <a:t>COMMENT ?</a:t>
            </a:r>
            <a:r>
              <a:rPr lang="en-US" sz="1800" b="0" i="0" u="none" strike="noStrike" cap="none">
                <a:solidFill>
                  <a:srgbClr val="000000"/>
                </a:solidFill>
                <a:latin typeface="Open Sans"/>
                <a:ea typeface="Open Sans"/>
                <a:cs typeface="Open Sans"/>
                <a:sym typeface="Open Sans"/>
              </a:rPr>
              <a:t>  Les étapes / Les supports</a:t>
            </a:r>
            <a:endParaRPr sz="1800" b="0" i="0" u="none" strike="noStrike" cap="none">
              <a:solidFill>
                <a:srgbClr val="000000"/>
              </a:solidFill>
              <a:latin typeface="Open Sans"/>
              <a:ea typeface="Open Sans"/>
              <a:cs typeface="Open Sans"/>
              <a:sym typeface="Open Sans"/>
            </a:endParaRPr>
          </a:p>
          <a:p>
            <a:pPr marL="0" marR="0" lvl="0" indent="0" algn="l" rtl="0">
              <a:lnSpc>
                <a:spcPct val="139958"/>
              </a:lnSpc>
              <a:spcBef>
                <a:spcPts val="0"/>
              </a:spcBef>
              <a:spcAft>
                <a:spcPts val="0"/>
              </a:spcAft>
              <a:buNone/>
            </a:pPr>
            <a:endParaRPr sz="1300">
              <a:latin typeface="Open Sans"/>
              <a:ea typeface="Open Sans"/>
              <a:cs typeface="Open Sans"/>
              <a:sym typeface="Open Sans"/>
            </a:endParaRPr>
          </a:p>
          <a:p>
            <a:pPr marL="457200" marR="0" lvl="0" indent="-361950" algn="l" rtl="0">
              <a:lnSpc>
                <a:spcPct val="139958"/>
              </a:lnSpc>
              <a:spcBef>
                <a:spcPts val="0"/>
              </a:spcBef>
              <a:spcAft>
                <a:spcPts val="0"/>
              </a:spcAft>
              <a:buClr>
                <a:srgbClr val="1B418C"/>
              </a:buClr>
              <a:buSzPts val="2100"/>
              <a:buFont typeface="Open Sans"/>
              <a:buAutoNum type="arabicPeriod"/>
            </a:pPr>
            <a:r>
              <a:rPr lang="en-US" sz="2100" b="1">
                <a:solidFill>
                  <a:srgbClr val="1B418C"/>
                </a:solidFill>
                <a:latin typeface="Open Sans"/>
                <a:ea typeface="Open Sans"/>
                <a:cs typeface="Open Sans"/>
                <a:sym typeface="Open Sans"/>
              </a:rPr>
              <a:t>Formaliser son projet associatif </a:t>
            </a:r>
            <a:endParaRPr sz="2100" b="1">
              <a:solidFill>
                <a:srgbClr val="1B418C"/>
              </a:solidFill>
              <a:latin typeface="Open Sans"/>
              <a:ea typeface="Open Sans"/>
              <a:cs typeface="Open Sans"/>
              <a:sym typeface="Open Sans"/>
            </a:endParaRPr>
          </a:p>
          <a:p>
            <a:pPr marL="0" lvl="0" indent="0" algn="l" rtl="0">
              <a:lnSpc>
                <a:spcPct val="139958"/>
              </a:lnSpc>
              <a:spcBef>
                <a:spcPts val="0"/>
              </a:spcBef>
              <a:spcAft>
                <a:spcPts val="0"/>
              </a:spcAft>
              <a:buNone/>
            </a:pPr>
            <a:r>
              <a:rPr lang="en-US" sz="1800" b="1">
                <a:solidFill>
                  <a:srgbClr val="C92F20"/>
                </a:solidFill>
                <a:latin typeface="Open Sans"/>
                <a:ea typeface="Open Sans"/>
                <a:cs typeface="Open Sans"/>
                <a:sym typeface="Open Sans"/>
              </a:rPr>
              <a:t>QUOI ?</a:t>
            </a:r>
            <a:r>
              <a:rPr lang="en-US" sz="1800">
                <a:latin typeface="Open Sans"/>
                <a:ea typeface="Open Sans"/>
                <a:cs typeface="Open Sans"/>
                <a:sym typeface="Open Sans"/>
              </a:rPr>
              <a:t> Contenu </a:t>
            </a:r>
            <a:endParaRPr sz="1800">
              <a:latin typeface="Open Sans"/>
              <a:ea typeface="Open Sans"/>
              <a:cs typeface="Open Sans"/>
              <a:sym typeface="Open Sans"/>
            </a:endParaRPr>
          </a:p>
          <a:p>
            <a:pPr marL="0" lvl="0" indent="0" algn="l" rtl="0">
              <a:lnSpc>
                <a:spcPct val="139958"/>
              </a:lnSpc>
              <a:spcBef>
                <a:spcPts val="0"/>
              </a:spcBef>
              <a:spcAft>
                <a:spcPts val="0"/>
              </a:spcAft>
              <a:buNone/>
            </a:pPr>
            <a:endParaRPr sz="1300">
              <a:latin typeface="Open Sans"/>
              <a:ea typeface="Open Sans"/>
              <a:cs typeface="Open Sans"/>
              <a:sym typeface="Open Sans"/>
            </a:endParaRPr>
          </a:p>
          <a:p>
            <a:pPr marL="457200" lvl="0" indent="-361950" algn="l" rtl="0">
              <a:lnSpc>
                <a:spcPct val="139958"/>
              </a:lnSpc>
              <a:spcBef>
                <a:spcPts val="0"/>
              </a:spcBef>
              <a:spcAft>
                <a:spcPts val="0"/>
              </a:spcAft>
              <a:buClr>
                <a:srgbClr val="1B418C"/>
              </a:buClr>
              <a:buSzPts val="2100"/>
              <a:buFont typeface="Open Sans"/>
              <a:buAutoNum type="arabicPeriod"/>
            </a:pPr>
            <a:r>
              <a:rPr lang="en-US" sz="2100" b="1">
                <a:solidFill>
                  <a:srgbClr val="1B418C"/>
                </a:solidFill>
                <a:latin typeface="Open Sans"/>
                <a:ea typeface="Open Sans"/>
                <a:cs typeface="Open Sans"/>
                <a:sym typeface="Open Sans"/>
              </a:rPr>
              <a:t>Évaluer, suivre et faire un bilan de son projet</a:t>
            </a:r>
            <a:endParaRPr sz="2100">
              <a:latin typeface="Open Sans"/>
              <a:ea typeface="Open Sans"/>
              <a:cs typeface="Open Sans"/>
              <a:sym typeface="Open Sans"/>
            </a:endParaRPr>
          </a:p>
        </p:txBody>
      </p:sp>
      <p:cxnSp>
        <p:nvCxnSpPr>
          <p:cNvPr id="77" name="Google Shape;77;p11"/>
          <p:cNvCxnSpPr/>
          <p:nvPr/>
        </p:nvCxnSpPr>
        <p:spPr>
          <a:xfrm>
            <a:off x="319954" y="1124525"/>
            <a:ext cx="11579533" cy="0"/>
          </a:xfrm>
          <a:prstGeom prst="straightConnector1">
            <a:avLst/>
          </a:prstGeom>
          <a:noFill/>
          <a:ln w="9525" cap="rnd" cmpd="sng">
            <a:solidFill>
              <a:srgbClr val="21304E"/>
            </a:solidFill>
            <a:prstDash val="solid"/>
            <a:round/>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7"/>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Evaluation</a:t>
            </a:r>
            <a:endParaRPr/>
          </a:p>
        </p:txBody>
      </p:sp>
      <p:sp>
        <p:nvSpPr>
          <p:cNvPr id="484" name="Google Shape;484;p47"/>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4 : Suivre les indicateurs</a:t>
            </a:r>
            <a:endParaRPr sz="2000" b="0" i="0" u="none" strike="noStrike" cap="none">
              <a:solidFill>
                <a:schemeClr val="dk1"/>
              </a:solidFill>
              <a:latin typeface="Trebuchet MS"/>
              <a:ea typeface="Trebuchet MS"/>
              <a:cs typeface="Trebuchet MS"/>
              <a:sym typeface="Trebuchet MS"/>
            </a:endParaRPr>
          </a:p>
        </p:txBody>
      </p:sp>
      <p:cxnSp>
        <p:nvCxnSpPr>
          <p:cNvPr id="485" name="Google Shape;485;p47"/>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pic>
        <p:nvPicPr>
          <p:cNvPr id="486" name="Google Shape;486;p47"/>
          <p:cNvPicPr preferRelativeResize="0"/>
          <p:nvPr/>
        </p:nvPicPr>
        <p:blipFill rotWithShape="1">
          <a:blip r:embed="rId3">
            <a:alphaModFix/>
          </a:blip>
          <a:srcRect b="33043"/>
          <a:stretch/>
        </p:blipFill>
        <p:spPr>
          <a:xfrm>
            <a:off x="1496325" y="3962403"/>
            <a:ext cx="4345050" cy="2402850"/>
          </a:xfrm>
          <a:prstGeom prst="rect">
            <a:avLst/>
          </a:prstGeom>
          <a:noFill/>
          <a:ln>
            <a:noFill/>
          </a:ln>
        </p:spPr>
      </p:pic>
      <p:sp>
        <p:nvSpPr>
          <p:cNvPr id="487" name="Google Shape;487;p47"/>
          <p:cNvSpPr txBox="1"/>
          <p:nvPr/>
        </p:nvSpPr>
        <p:spPr>
          <a:xfrm>
            <a:off x="635400" y="1506625"/>
            <a:ext cx="60669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Qualitatifs</a:t>
            </a: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US" sz="2200"/>
              <a:t>Quantitatifs</a:t>
            </a: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US" sz="2200"/>
              <a:t>Temporels</a:t>
            </a:r>
            <a:endParaRPr sz="2200"/>
          </a:p>
        </p:txBody>
      </p:sp>
      <p:pic>
        <p:nvPicPr>
          <p:cNvPr id="488" name="Google Shape;488;p47"/>
          <p:cNvPicPr preferRelativeResize="0"/>
          <p:nvPr/>
        </p:nvPicPr>
        <p:blipFill>
          <a:blip r:embed="rId4">
            <a:alphaModFix/>
          </a:blip>
          <a:stretch>
            <a:fillRect/>
          </a:stretch>
        </p:blipFill>
        <p:spPr>
          <a:xfrm>
            <a:off x="1781425" y="2812400"/>
            <a:ext cx="594025" cy="594025"/>
          </a:xfrm>
          <a:prstGeom prst="rect">
            <a:avLst/>
          </a:prstGeom>
          <a:noFill/>
          <a:ln>
            <a:noFill/>
          </a:ln>
        </p:spPr>
      </p:pic>
      <p:pic>
        <p:nvPicPr>
          <p:cNvPr id="489" name="Google Shape;489;p47"/>
          <p:cNvPicPr preferRelativeResize="0"/>
          <p:nvPr/>
        </p:nvPicPr>
        <p:blipFill>
          <a:blip r:embed="rId5">
            <a:alphaModFix/>
          </a:blip>
          <a:stretch>
            <a:fillRect/>
          </a:stretch>
        </p:blipFill>
        <p:spPr>
          <a:xfrm>
            <a:off x="1724187" y="1470675"/>
            <a:ext cx="594001" cy="594001"/>
          </a:xfrm>
          <a:prstGeom prst="rect">
            <a:avLst/>
          </a:prstGeom>
          <a:noFill/>
          <a:ln>
            <a:noFill/>
          </a:ln>
        </p:spPr>
      </p:pic>
      <p:pic>
        <p:nvPicPr>
          <p:cNvPr id="490" name="Google Shape;490;p47"/>
          <p:cNvPicPr preferRelativeResize="0"/>
          <p:nvPr/>
        </p:nvPicPr>
        <p:blipFill>
          <a:blip r:embed="rId6">
            <a:alphaModFix/>
          </a:blip>
          <a:stretch>
            <a:fillRect/>
          </a:stretch>
        </p:blipFill>
        <p:spPr>
          <a:xfrm>
            <a:off x="1781425" y="2141524"/>
            <a:ext cx="594025" cy="594025"/>
          </a:xfrm>
          <a:prstGeom prst="rect">
            <a:avLst/>
          </a:prstGeom>
          <a:noFill/>
          <a:ln>
            <a:noFill/>
          </a:ln>
        </p:spPr>
      </p:pic>
      <p:sp>
        <p:nvSpPr>
          <p:cNvPr id="491" name="Google Shape;491;p47"/>
          <p:cNvSpPr txBox="1"/>
          <p:nvPr/>
        </p:nvSpPr>
        <p:spPr>
          <a:xfrm>
            <a:off x="6787375" y="1836075"/>
            <a:ext cx="43452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300" b="1"/>
          </a:p>
          <a:p>
            <a:pPr marL="0" lvl="0" indent="0" algn="ctr" rtl="0">
              <a:spcBef>
                <a:spcPts val="0"/>
              </a:spcBef>
              <a:spcAft>
                <a:spcPts val="0"/>
              </a:spcAft>
              <a:buNone/>
            </a:pPr>
            <a:r>
              <a:rPr lang="en-US" sz="3300" b="1"/>
              <a:t>Evaluation</a:t>
            </a:r>
            <a:endParaRPr sz="3300" b="1"/>
          </a:p>
          <a:p>
            <a:pPr marL="0" lvl="0" indent="0" algn="ctr" rtl="0">
              <a:spcBef>
                <a:spcPts val="0"/>
              </a:spcBef>
              <a:spcAft>
                <a:spcPts val="0"/>
              </a:spcAft>
              <a:buNone/>
            </a:pPr>
            <a:r>
              <a:rPr lang="en-US" sz="3300" b="1"/>
              <a:t>↓</a:t>
            </a:r>
            <a:endParaRPr sz="3300" b="1"/>
          </a:p>
          <a:p>
            <a:pPr marL="0" lvl="0" indent="0" algn="ctr" rtl="0">
              <a:spcBef>
                <a:spcPts val="0"/>
              </a:spcBef>
              <a:spcAft>
                <a:spcPts val="0"/>
              </a:spcAft>
              <a:buNone/>
            </a:pPr>
            <a:r>
              <a:rPr lang="en-US" sz="3300" b="1"/>
              <a:t>Ajustements</a:t>
            </a:r>
            <a:endParaRPr sz="3300" b="1"/>
          </a:p>
          <a:p>
            <a:pPr marL="0" lvl="0" indent="0" algn="ctr" rtl="0">
              <a:spcBef>
                <a:spcPts val="0"/>
              </a:spcBef>
              <a:spcAft>
                <a:spcPts val="0"/>
              </a:spcAft>
              <a:buNone/>
            </a:pPr>
            <a:r>
              <a:rPr lang="en-US" sz="3300" b="1"/>
              <a:t>↓</a:t>
            </a:r>
            <a:endParaRPr sz="3300" b="1"/>
          </a:p>
          <a:p>
            <a:pPr marL="0" lvl="0" indent="0" algn="ctr" rtl="0">
              <a:spcBef>
                <a:spcPts val="0"/>
              </a:spcBef>
              <a:spcAft>
                <a:spcPts val="0"/>
              </a:spcAft>
              <a:buNone/>
            </a:pPr>
            <a:r>
              <a:rPr lang="en-US" sz="3300" b="1"/>
              <a:t>Cohérence</a:t>
            </a:r>
            <a:endParaRPr sz="3300" b="1"/>
          </a:p>
          <a:p>
            <a:pPr marL="0" lvl="0" indent="0" algn="l" rtl="0">
              <a:spcBef>
                <a:spcPts val="0"/>
              </a:spcBef>
              <a:spcAft>
                <a:spcPts val="0"/>
              </a:spcAft>
              <a:buNone/>
            </a:pPr>
            <a:endParaRPr sz="3300" b="1"/>
          </a:p>
        </p:txBody>
      </p:sp>
      <p:sp>
        <p:nvSpPr>
          <p:cNvPr id="492" name="Google Shape;492;p47"/>
          <p:cNvSpPr/>
          <p:nvPr/>
        </p:nvSpPr>
        <p:spPr>
          <a:xfrm>
            <a:off x="10043400" y="5578350"/>
            <a:ext cx="1931700" cy="944100"/>
          </a:xfrm>
          <a:prstGeom prst="roundRect">
            <a:avLst>
              <a:gd name="adj" fmla="val 16667"/>
            </a:avLst>
          </a:prstGeom>
          <a:noFill/>
          <a:ln w="38100" cap="flat" cmpd="sng">
            <a:solidFill>
              <a:srgbClr val="00A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7"/>
          <p:cNvSpPr txBox="1"/>
          <p:nvPr/>
        </p:nvSpPr>
        <p:spPr>
          <a:xfrm>
            <a:off x="10243275" y="5777125"/>
            <a:ext cx="1621800" cy="61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i="1">
                <a:solidFill>
                  <a:schemeClr val="dk1"/>
                </a:solidFill>
              </a:rPr>
              <a:t>cf.Annexe 7 : Suivi des actions</a:t>
            </a:r>
            <a:endParaRPr i="1">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8"/>
          <p:cNvSpPr txBox="1">
            <a:spLocks noGrp="1"/>
          </p:cNvSpPr>
          <p:nvPr>
            <p:ph type="title"/>
          </p:nvPr>
        </p:nvSpPr>
        <p:spPr>
          <a:xfrm>
            <a:off x="594361" y="118136"/>
            <a:ext cx="9315300" cy="669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Annexe 7 : Suivi des actions</a:t>
            </a:r>
            <a:endParaRPr sz="1900"/>
          </a:p>
        </p:txBody>
      </p:sp>
      <p:pic>
        <p:nvPicPr>
          <p:cNvPr id="500" name="Google Shape;500;p48"/>
          <p:cNvPicPr preferRelativeResize="0"/>
          <p:nvPr/>
        </p:nvPicPr>
        <p:blipFill>
          <a:blip r:embed="rId3">
            <a:alphaModFix/>
          </a:blip>
          <a:stretch>
            <a:fillRect/>
          </a:stretch>
        </p:blipFill>
        <p:spPr>
          <a:xfrm>
            <a:off x="304800" y="1321136"/>
            <a:ext cx="11887198" cy="436966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9"/>
          <p:cNvSpPr/>
          <p:nvPr/>
        </p:nvSpPr>
        <p:spPr>
          <a:xfrm rot="10800000">
            <a:off x="2364850" y="2248850"/>
            <a:ext cx="7378800" cy="4224000"/>
          </a:xfrm>
          <a:prstGeom prst="round2SameRect">
            <a:avLst>
              <a:gd name="adj1" fmla="val 16667"/>
              <a:gd name="adj2" fmla="val 0"/>
            </a:avLst>
          </a:prstGeom>
          <a:solidFill>
            <a:srgbClr val="17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9"/>
          <p:cNvSpPr txBox="1">
            <a:spLocks noGrp="1"/>
          </p:cNvSpPr>
          <p:nvPr>
            <p:ph type="title"/>
          </p:nvPr>
        </p:nvSpPr>
        <p:spPr>
          <a:xfrm>
            <a:off x="319954" y="1289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t>Evaluation</a:t>
            </a:r>
            <a:endParaRPr/>
          </a:p>
        </p:txBody>
      </p:sp>
      <p:sp>
        <p:nvSpPr>
          <p:cNvPr id="508" name="Google Shape;508;p49"/>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Trebuchet MS"/>
                <a:ea typeface="Trebuchet MS"/>
                <a:cs typeface="Trebuchet MS"/>
                <a:sym typeface="Trebuchet MS"/>
              </a:rPr>
              <a:t>Etape 4 : Bilans </a:t>
            </a:r>
            <a:endParaRPr sz="2000" b="0" i="0" u="none" strike="noStrike" cap="none">
              <a:solidFill>
                <a:schemeClr val="dk1"/>
              </a:solidFill>
              <a:latin typeface="Trebuchet MS"/>
              <a:ea typeface="Trebuchet MS"/>
              <a:cs typeface="Trebuchet MS"/>
              <a:sym typeface="Trebuchet MS"/>
            </a:endParaRPr>
          </a:p>
        </p:txBody>
      </p:sp>
      <p:cxnSp>
        <p:nvCxnSpPr>
          <p:cNvPr id="509" name="Google Shape;509;p49"/>
          <p:cNvCxnSpPr/>
          <p:nvPr/>
        </p:nvCxnSpPr>
        <p:spPr>
          <a:xfrm>
            <a:off x="319954" y="1124525"/>
            <a:ext cx="11579400" cy="0"/>
          </a:xfrm>
          <a:prstGeom prst="straightConnector1">
            <a:avLst/>
          </a:prstGeom>
          <a:noFill/>
          <a:ln w="9525" cap="rnd" cmpd="sng">
            <a:solidFill>
              <a:srgbClr val="21304E"/>
            </a:solidFill>
            <a:prstDash val="solid"/>
            <a:round/>
            <a:headEnd type="none" w="sm" len="sm"/>
            <a:tailEnd type="none" w="sm" len="sm"/>
          </a:ln>
        </p:spPr>
      </p:cxnSp>
      <p:sp>
        <p:nvSpPr>
          <p:cNvPr id="510" name="Google Shape;510;p49"/>
          <p:cNvSpPr/>
          <p:nvPr/>
        </p:nvSpPr>
        <p:spPr>
          <a:xfrm rot="10800000">
            <a:off x="2893900" y="3043125"/>
            <a:ext cx="1912500" cy="1429500"/>
          </a:xfrm>
          <a:prstGeom prst="round2SameRect">
            <a:avLst>
              <a:gd name="adj1" fmla="val 16667"/>
              <a:gd name="adj2" fmla="val 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9"/>
          <p:cNvSpPr txBox="1"/>
          <p:nvPr/>
        </p:nvSpPr>
        <p:spPr>
          <a:xfrm>
            <a:off x="2056450" y="3267675"/>
            <a:ext cx="35874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Projet </a:t>
            </a:r>
            <a:endParaRPr sz="2200"/>
          </a:p>
          <a:p>
            <a:pPr marL="0" lvl="0" indent="0" algn="ctr" rtl="0">
              <a:spcBef>
                <a:spcPts val="0"/>
              </a:spcBef>
              <a:spcAft>
                <a:spcPts val="0"/>
              </a:spcAft>
              <a:buNone/>
            </a:pPr>
            <a:r>
              <a:rPr lang="en-US" sz="2200"/>
              <a:t>opérationnel</a:t>
            </a:r>
            <a:endParaRPr sz="2200"/>
          </a:p>
        </p:txBody>
      </p:sp>
      <p:sp>
        <p:nvSpPr>
          <p:cNvPr id="512" name="Google Shape;512;p49"/>
          <p:cNvSpPr/>
          <p:nvPr/>
        </p:nvSpPr>
        <p:spPr>
          <a:xfrm rot="10800000">
            <a:off x="3807550" y="4723650"/>
            <a:ext cx="1912500" cy="1429500"/>
          </a:xfrm>
          <a:prstGeom prst="round2SameRect">
            <a:avLst>
              <a:gd name="adj1" fmla="val 16667"/>
              <a:gd name="adj2" fmla="val 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9"/>
          <p:cNvSpPr txBox="1"/>
          <p:nvPr/>
        </p:nvSpPr>
        <p:spPr>
          <a:xfrm>
            <a:off x="2970100" y="5024400"/>
            <a:ext cx="35874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Projet </a:t>
            </a:r>
            <a:endParaRPr sz="2200"/>
          </a:p>
          <a:p>
            <a:pPr marL="0" lvl="0" indent="0" algn="ctr" rtl="0">
              <a:spcBef>
                <a:spcPts val="0"/>
              </a:spcBef>
              <a:spcAft>
                <a:spcPts val="0"/>
              </a:spcAft>
              <a:buNone/>
            </a:pPr>
            <a:r>
              <a:rPr lang="en-US" sz="2200"/>
              <a:t>opérationnel</a:t>
            </a:r>
            <a:endParaRPr sz="2200"/>
          </a:p>
        </p:txBody>
      </p:sp>
      <p:sp>
        <p:nvSpPr>
          <p:cNvPr id="514" name="Google Shape;514;p49"/>
          <p:cNvSpPr/>
          <p:nvPr/>
        </p:nvSpPr>
        <p:spPr>
          <a:xfrm rot="10800000">
            <a:off x="5139750" y="3047538"/>
            <a:ext cx="1912500" cy="1429500"/>
          </a:xfrm>
          <a:prstGeom prst="round2SameRect">
            <a:avLst>
              <a:gd name="adj1" fmla="val 16667"/>
              <a:gd name="adj2" fmla="val 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9"/>
          <p:cNvSpPr txBox="1"/>
          <p:nvPr/>
        </p:nvSpPr>
        <p:spPr>
          <a:xfrm>
            <a:off x="4302300" y="3272088"/>
            <a:ext cx="35874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Projet </a:t>
            </a:r>
            <a:endParaRPr sz="2200"/>
          </a:p>
          <a:p>
            <a:pPr marL="0" lvl="0" indent="0" algn="ctr" rtl="0">
              <a:spcBef>
                <a:spcPts val="0"/>
              </a:spcBef>
              <a:spcAft>
                <a:spcPts val="0"/>
              </a:spcAft>
              <a:buNone/>
            </a:pPr>
            <a:r>
              <a:rPr lang="en-US" sz="2200"/>
              <a:t>opérationnel</a:t>
            </a:r>
            <a:endParaRPr sz="2200"/>
          </a:p>
          <a:p>
            <a:pPr marL="0" lvl="0" indent="0" algn="ctr" rtl="0">
              <a:spcBef>
                <a:spcPts val="0"/>
              </a:spcBef>
              <a:spcAft>
                <a:spcPts val="0"/>
              </a:spcAft>
              <a:buNone/>
            </a:pPr>
            <a:endParaRPr sz="2200"/>
          </a:p>
        </p:txBody>
      </p:sp>
      <p:sp>
        <p:nvSpPr>
          <p:cNvPr id="516" name="Google Shape;516;p49"/>
          <p:cNvSpPr/>
          <p:nvPr/>
        </p:nvSpPr>
        <p:spPr>
          <a:xfrm rot="10800000">
            <a:off x="6351900" y="4722000"/>
            <a:ext cx="1912500" cy="1429500"/>
          </a:xfrm>
          <a:prstGeom prst="round2SameRect">
            <a:avLst>
              <a:gd name="adj1" fmla="val 16667"/>
              <a:gd name="adj2" fmla="val 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9"/>
          <p:cNvSpPr txBox="1"/>
          <p:nvPr/>
        </p:nvSpPr>
        <p:spPr>
          <a:xfrm>
            <a:off x="5514450" y="4946550"/>
            <a:ext cx="35874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Projet </a:t>
            </a:r>
            <a:endParaRPr sz="2200"/>
          </a:p>
          <a:p>
            <a:pPr marL="0" lvl="0" indent="0" algn="ctr" rtl="0">
              <a:spcBef>
                <a:spcPts val="0"/>
              </a:spcBef>
              <a:spcAft>
                <a:spcPts val="0"/>
              </a:spcAft>
              <a:buNone/>
            </a:pPr>
            <a:r>
              <a:rPr lang="en-US" sz="2200"/>
              <a:t>opérationnel</a:t>
            </a:r>
            <a:endParaRPr sz="2200"/>
          </a:p>
          <a:p>
            <a:pPr marL="0" lvl="0" indent="0" algn="ctr" rtl="0">
              <a:spcBef>
                <a:spcPts val="0"/>
              </a:spcBef>
              <a:spcAft>
                <a:spcPts val="0"/>
              </a:spcAft>
              <a:buNone/>
            </a:pPr>
            <a:endParaRPr sz="2200"/>
          </a:p>
        </p:txBody>
      </p:sp>
      <p:sp>
        <p:nvSpPr>
          <p:cNvPr id="518" name="Google Shape;518;p49"/>
          <p:cNvSpPr/>
          <p:nvPr/>
        </p:nvSpPr>
        <p:spPr>
          <a:xfrm rot="10800000">
            <a:off x="7387225" y="3081225"/>
            <a:ext cx="1912500" cy="1429500"/>
          </a:xfrm>
          <a:prstGeom prst="round2SameRect">
            <a:avLst>
              <a:gd name="adj1" fmla="val 16667"/>
              <a:gd name="adj2" fmla="val 0"/>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txBox="1"/>
          <p:nvPr/>
        </p:nvSpPr>
        <p:spPr>
          <a:xfrm>
            <a:off x="6549775" y="3305775"/>
            <a:ext cx="35874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Projet </a:t>
            </a:r>
            <a:endParaRPr sz="2200"/>
          </a:p>
          <a:p>
            <a:pPr marL="0" lvl="0" indent="0" algn="ctr" rtl="0">
              <a:spcBef>
                <a:spcPts val="0"/>
              </a:spcBef>
              <a:spcAft>
                <a:spcPts val="0"/>
              </a:spcAft>
              <a:buNone/>
            </a:pPr>
            <a:r>
              <a:rPr lang="en-US" sz="2200"/>
              <a:t>opérationnel</a:t>
            </a:r>
            <a:endParaRPr sz="2200"/>
          </a:p>
          <a:p>
            <a:pPr marL="0" lvl="0" indent="0" algn="ctr" rtl="0">
              <a:spcBef>
                <a:spcPts val="0"/>
              </a:spcBef>
              <a:spcAft>
                <a:spcPts val="0"/>
              </a:spcAft>
              <a:buNone/>
            </a:pPr>
            <a:endParaRPr sz="2200"/>
          </a:p>
        </p:txBody>
      </p:sp>
      <p:sp>
        <p:nvSpPr>
          <p:cNvPr id="520" name="Google Shape;520;p49"/>
          <p:cNvSpPr txBox="1"/>
          <p:nvPr/>
        </p:nvSpPr>
        <p:spPr>
          <a:xfrm>
            <a:off x="4226100" y="1526100"/>
            <a:ext cx="3587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Projet Associatif</a:t>
            </a:r>
            <a:endParaRPr sz="22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0"/>
          <p:cNvSpPr/>
          <p:nvPr/>
        </p:nvSpPr>
        <p:spPr>
          <a:xfrm>
            <a:off x="1973656" y="-380258"/>
            <a:ext cx="7994100" cy="7858500"/>
          </a:xfrm>
          <a:prstGeom prst="ellipse">
            <a:avLst/>
          </a:prstGeom>
          <a:noFill/>
          <a:ln w="15875" cap="rnd" cmpd="sng">
            <a:solidFill>
              <a:srgbClr val="EBA6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526" name="Google Shape;526;p50"/>
          <p:cNvSpPr/>
          <p:nvPr/>
        </p:nvSpPr>
        <p:spPr>
          <a:xfrm>
            <a:off x="2126056" y="-227858"/>
            <a:ext cx="7994100" cy="7858500"/>
          </a:xfrm>
          <a:prstGeom prst="ellipse">
            <a:avLst/>
          </a:prstGeom>
          <a:noFill/>
          <a:ln w="15875" cap="rnd" cmpd="sng">
            <a:solidFill>
              <a:srgbClr val="EC06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527" name="Google Shape;527;p50"/>
          <p:cNvSpPr/>
          <p:nvPr/>
        </p:nvSpPr>
        <p:spPr>
          <a:xfrm>
            <a:off x="1861997" y="-765029"/>
            <a:ext cx="7994100" cy="7858500"/>
          </a:xfrm>
          <a:prstGeom prst="ellipse">
            <a:avLst/>
          </a:prstGeom>
          <a:noFill/>
          <a:ln w="15875" cap="rnd" cmpd="sng">
            <a:solidFill>
              <a:srgbClr val="00A1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528" name="Google Shape;528;p50"/>
          <p:cNvSpPr/>
          <p:nvPr/>
        </p:nvSpPr>
        <p:spPr>
          <a:xfrm>
            <a:off x="2231680" y="-765029"/>
            <a:ext cx="7994100" cy="7858500"/>
          </a:xfrm>
          <a:prstGeom prst="ellipse">
            <a:avLst/>
          </a:prstGeom>
          <a:noFill/>
          <a:ln w="15875" cap="rnd" cmpd="sng">
            <a:solidFill>
              <a:srgbClr val="17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529" name="Google Shape;529;p50"/>
          <p:cNvSpPr txBox="1"/>
          <p:nvPr/>
        </p:nvSpPr>
        <p:spPr>
          <a:xfrm>
            <a:off x="2492696" y="2310755"/>
            <a:ext cx="72066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002060"/>
                </a:solidFill>
                <a:latin typeface="Trebuchet MS"/>
                <a:ea typeface="Trebuchet MS"/>
                <a:cs typeface="Trebuchet MS"/>
                <a:sym typeface="Trebuchet MS"/>
              </a:rPr>
              <a:t>Merci de votre attention</a:t>
            </a:r>
            <a:endParaRPr sz="800"/>
          </a:p>
        </p:txBody>
      </p:sp>
      <p:sp>
        <p:nvSpPr>
          <p:cNvPr id="530" name="Google Shape;530;p50"/>
          <p:cNvSpPr/>
          <p:nvPr/>
        </p:nvSpPr>
        <p:spPr>
          <a:xfrm>
            <a:off x="10909862" y="5606717"/>
            <a:ext cx="1143000" cy="1142995"/>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29" r="-62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p:nvPr/>
        </p:nvSpPr>
        <p:spPr>
          <a:xfrm>
            <a:off x="1973656" y="-380258"/>
            <a:ext cx="7994210" cy="7858407"/>
          </a:xfrm>
          <a:prstGeom prst="ellipse">
            <a:avLst/>
          </a:prstGeom>
          <a:noFill/>
          <a:ln w="15875" cap="rnd" cmpd="sng">
            <a:solidFill>
              <a:srgbClr val="EBA6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3" name="Google Shape;83;p12"/>
          <p:cNvSpPr/>
          <p:nvPr/>
        </p:nvSpPr>
        <p:spPr>
          <a:xfrm>
            <a:off x="2126056" y="-227858"/>
            <a:ext cx="7994210" cy="7858407"/>
          </a:xfrm>
          <a:prstGeom prst="ellipse">
            <a:avLst/>
          </a:prstGeom>
          <a:noFill/>
          <a:ln w="15875" cap="rnd" cmpd="sng">
            <a:solidFill>
              <a:srgbClr val="EC06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4" name="Google Shape;84;p12"/>
          <p:cNvSpPr/>
          <p:nvPr/>
        </p:nvSpPr>
        <p:spPr>
          <a:xfrm>
            <a:off x="1861997" y="-765029"/>
            <a:ext cx="7994210" cy="7858407"/>
          </a:xfrm>
          <a:prstGeom prst="ellipse">
            <a:avLst/>
          </a:prstGeom>
          <a:noFill/>
          <a:ln w="15875" cap="rnd" cmpd="sng">
            <a:solidFill>
              <a:srgbClr val="00A1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5" name="Google Shape;85;p12"/>
          <p:cNvSpPr/>
          <p:nvPr/>
        </p:nvSpPr>
        <p:spPr>
          <a:xfrm>
            <a:off x="2231680" y="-765029"/>
            <a:ext cx="7994210" cy="7858407"/>
          </a:xfrm>
          <a:prstGeom prst="ellipse">
            <a:avLst/>
          </a:prstGeom>
          <a:noFill/>
          <a:ln w="15875" cap="rnd" cmpd="sng">
            <a:solidFill>
              <a:srgbClr val="17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6" name="Google Shape;86;p12"/>
          <p:cNvSpPr txBox="1"/>
          <p:nvPr/>
        </p:nvSpPr>
        <p:spPr>
          <a:xfrm>
            <a:off x="2492721" y="1936405"/>
            <a:ext cx="7206600" cy="341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002060"/>
                </a:solidFill>
                <a:latin typeface="Trebuchet MS"/>
                <a:ea typeface="Trebuchet MS"/>
                <a:cs typeface="Trebuchet MS"/>
                <a:sym typeface="Trebuchet MS"/>
              </a:rPr>
              <a:t>Généralités du</a:t>
            </a:r>
            <a:r>
              <a:rPr lang="en-US" sz="7200" b="1" i="0" u="none" strike="noStrike" cap="none">
                <a:solidFill>
                  <a:srgbClr val="002060"/>
                </a:solidFill>
                <a:latin typeface="Trebuchet MS"/>
                <a:ea typeface="Trebuchet MS"/>
                <a:cs typeface="Trebuchet MS"/>
                <a:sym typeface="Trebuchet MS"/>
              </a:rPr>
              <a:t> </a:t>
            </a:r>
            <a:endParaRPr/>
          </a:p>
          <a:p>
            <a:pPr marL="0" marR="0" lvl="0" indent="0" algn="ctr" rtl="0">
              <a:spcBef>
                <a:spcPts val="0"/>
              </a:spcBef>
              <a:spcAft>
                <a:spcPts val="0"/>
              </a:spcAft>
              <a:buNone/>
            </a:pPr>
            <a:r>
              <a:rPr lang="en-US" sz="7200" b="1" i="0" u="none" strike="noStrike" cap="none">
                <a:solidFill>
                  <a:srgbClr val="002060"/>
                </a:solidFill>
                <a:latin typeface="Trebuchet MS"/>
                <a:ea typeface="Trebuchet MS"/>
                <a:cs typeface="Trebuchet MS"/>
                <a:sym typeface="Trebuchet MS"/>
              </a:rPr>
              <a:t>Projet Associatif</a:t>
            </a:r>
            <a:endParaRPr/>
          </a:p>
        </p:txBody>
      </p:sp>
      <p:sp>
        <p:nvSpPr>
          <p:cNvPr id="87" name="Google Shape;87;p12"/>
          <p:cNvSpPr/>
          <p:nvPr/>
        </p:nvSpPr>
        <p:spPr>
          <a:xfrm>
            <a:off x="10909862" y="5606717"/>
            <a:ext cx="1142102" cy="114210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31" r="-63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319954" y="128945"/>
            <a:ext cx="11579533"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3500" b="1"/>
              <a:t>Pourquoi ?</a:t>
            </a:r>
            <a:endParaRPr sz="3500"/>
          </a:p>
        </p:txBody>
      </p:sp>
      <p:sp>
        <p:nvSpPr>
          <p:cNvPr id="93" name="Google Shape;93;p13"/>
          <p:cNvSpPr txBox="1"/>
          <p:nvPr/>
        </p:nvSpPr>
        <p:spPr>
          <a:xfrm>
            <a:off x="746800" y="1478550"/>
            <a:ext cx="11152500" cy="4446300"/>
          </a:xfrm>
          <a:prstGeom prst="rect">
            <a:avLst/>
          </a:prstGeom>
          <a:noFill/>
          <a:ln>
            <a:noFill/>
          </a:ln>
        </p:spPr>
        <p:txBody>
          <a:bodyPr spcFirstLastPara="1" wrap="square" lIns="0" tIns="0" rIns="0" bIns="0" anchor="t" anchorCtr="0">
            <a:spAutoFit/>
          </a:bodyPr>
          <a:lstStyle/>
          <a:p>
            <a:pPr marL="0" marR="0" lvl="0" indent="0" algn="l" rtl="0">
              <a:lnSpc>
                <a:spcPct val="110272"/>
              </a:lnSpc>
              <a:spcBef>
                <a:spcPts val="0"/>
              </a:spcBef>
              <a:spcAft>
                <a:spcPts val="0"/>
              </a:spcAft>
              <a:buNone/>
            </a:pPr>
            <a:r>
              <a:rPr lang="en-US" sz="2200" b="0" i="0" u="none" strike="noStrike" cap="none">
                <a:solidFill>
                  <a:srgbClr val="FB1219"/>
                </a:solidFill>
                <a:latin typeface="Arial"/>
                <a:ea typeface="Arial"/>
                <a:cs typeface="Arial"/>
                <a:sym typeface="Arial"/>
              </a:rPr>
              <a:t>Le projet associatif</a:t>
            </a:r>
            <a:r>
              <a:rPr lang="en-US" sz="2200" b="0" i="0" u="none" strike="noStrike" cap="none">
                <a:solidFill>
                  <a:srgbClr val="000000"/>
                </a:solidFill>
                <a:latin typeface="Arial"/>
                <a:ea typeface="Arial"/>
                <a:cs typeface="Arial"/>
                <a:sym typeface="Arial"/>
              </a:rPr>
              <a:t> sert à faire un point complet sur la situation du club à un instant </a:t>
            </a:r>
            <a:r>
              <a:rPr lang="en-US" sz="2200"/>
              <a:t>précis.</a:t>
            </a:r>
            <a:endParaRPr/>
          </a:p>
          <a:p>
            <a:pPr marL="0" marR="0" lvl="0" indent="0" algn="just" rtl="0">
              <a:lnSpc>
                <a:spcPct val="110272"/>
              </a:lnSpc>
              <a:spcBef>
                <a:spcPts val="0"/>
              </a:spcBef>
              <a:spcAft>
                <a:spcPts val="0"/>
              </a:spcAft>
              <a:buNone/>
            </a:pPr>
            <a:endParaRPr sz="2200" b="0" i="0" u="none" strike="noStrike" cap="none">
              <a:solidFill>
                <a:srgbClr val="000000"/>
              </a:solidFill>
              <a:latin typeface="Arial"/>
              <a:ea typeface="Arial"/>
              <a:cs typeface="Arial"/>
              <a:sym typeface="Arial"/>
            </a:endParaRPr>
          </a:p>
          <a:p>
            <a:pPr marL="0" marR="0" lvl="0" indent="0" algn="just" rtl="0">
              <a:lnSpc>
                <a:spcPct val="110272"/>
              </a:lnSpc>
              <a:spcBef>
                <a:spcPts val="0"/>
              </a:spcBef>
              <a:spcAft>
                <a:spcPts val="0"/>
              </a:spcAft>
              <a:buNone/>
            </a:pPr>
            <a:r>
              <a:rPr lang="en-US" sz="2200" b="0" i="0" u="none" strike="noStrike" cap="none">
                <a:solidFill>
                  <a:srgbClr val="000000"/>
                </a:solidFill>
                <a:latin typeface="Arial"/>
                <a:ea typeface="Arial"/>
                <a:cs typeface="Arial"/>
                <a:sym typeface="Arial"/>
              </a:rPr>
              <a:t>Il est un guide dans la vie du club, il donnera du sens à votre fonctionnement. </a:t>
            </a:r>
            <a:endParaRPr/>
          </a:p>
          <a:p>
            <a:pPr marL="0" marR="0" lvl="0" indent="0" algn="just" rtl="0">
              <a:lnSpc>
                <a:spcPct val="110272"/>
              </a:lnSpc>
              <a:spcBef>
                <a:spcPts val="0"/>
              </a:spcBef>
              <a:spcAft>
                <a:spcPts val="0"/>
              </a:spcAft>
              <a:buNone/>
            </a:pPr>
            <a:endParaRPr sz="2200" b="0" i="0" u="none" strike="noStrike" cap="none">
              <a:solidFill>
                <a:srgbClr val="000000"/>
              </a:solidFill>
              <a:latin typeface="Arial"/>
              <a:ea typeface="Arial"/>
              <a:cs typeface="Arial"/>
              <a:sym typeface="Arial"/>
            </a:endParaRPr>
          </a:p>
          <a:p>
            <a:pPr marL="0" marR="0" lvl="0" indent="0" algn="l" rtl="0">
              <a:lnSpc>
                <a:spcPct val="110272"/>
              </a:lnSpc>
              <a:spcBef>
                <a:spcPts val="0"/>
              </a:spcBef>
              <a:spcAft>
                <a:spcPts val="0"/>
              </a:spcAft>
              <a:buNone/>
            </a:pPr>
            <a:r>
              <a:rPr lang="en-US" sz="2200" b="0" i="0" u="none" strike="noStrike" cap="none">
                <a:solidFill>
                  <a:srgbClr val="000000"/>
                </a:solidFill>
                <a:latin typeface="Arial"/>
                <a:ea typeface="Arial"/>
                <a:cs typeface="Arial"/>
                <a:sym typeface="Arial"/>
              </a:rPr>
              <a:t>Il est un des outils indispensables pour votre communication. </a:t>
            </a:r>
            <a:endParaRPr/>
          </a:p>
          <a:p>
            <a:pPr marL="0" marR="0" lvl="0" indent="0" algn="just" rtl="0">
              <a:lnSpc>
                <a:spcPct val="110272"/>
              </a:lnSpc>
              <a:spcBef>
                <a:spcPts val="0"/>
              </a:spcBef>
              <a:spcAft>
                <a:spcPts val="0"/>
              </a:spcAft>
              <a:buNone/>
            </a:pPr>
            <a:endParaRPr sz="2200" b="0" i="0" u="none" strike="noStrike" cap="none">
              <a:solidFill>
                <a:srgbClr val="000000"/>
              </a:solidFill>
              <a:latin typeface="Arial"/>
              <a:ea typeface="Arial"/>
              <a:cs typeface="Arial"/>
              <a:sym typeface="Arial"/>
            </a:endParaRPr>
          </a:p>
          <a:p>
            <a:pPr marL="0" marR="0" lvl="0" indent="0" algn="just" rtl="0">
              <a:lnSpc>
                <a:spcPct val="110272"/>
              </a:lnSpc>
              <a:spcBef>
                <a:spcPts val="0"/>
              </a:spcBef>
              <a:spcAft>
                <a:spcPts val="0"/>
              </a:spcAft>
              <a:buNone/>
            </a:pPr>
            <a:r>
              <a:rPr lang="en-US" sz="2200" b="0" i="0" u="none" strike="noStrike" cap="none">
                <a:solidFill>
                  <a:srgbClr val="000000"/>
                </a:solidFill>
                <a:latin typeface="Arial"/>
                <a:ea typeface="Arial"/>
                <a:cs typeface="Arial"/>
                <a:sym typeface="Arial"/>
              </a:rPr>
              <a:t>C'est le dénominateur commun de ce qui sera entrepris.</a:t>
            </a:r>
            <a:endParaRPr/>
          </a:p>
          <a:p>
            <a:pPr marL="0" marR="0" lvl="0" indent="0" algn="r" rtl="0">
              <a:lnSpc>
                <a:spcPct val="110272"/>
              </a:lnSpc>
              <a:spcBef>
                <a:spcPts val="0"/>
              </a:spcBef>
              <a:spcAft>
                <a:spcPts val="0"/>
              </a:spcAft>
              <a:buNone/>
            </a:pPr>
            <a:endParaRPr sz="2200" b="0" i="0" u="none" strike="noStrike" cap="none">
              <a:solidFill>
                <a:srgbClr val="000000"/>
              </a:solidFill>
              <a:latin typeface="Arial"/>
              <a:ea typeface="Arial"/>
              <a:cs typeface="Arial"/>
              <a:sym typeface="Arial"/>
            </a:endParaRPr>
          </a:p>
          <a:p>
            <a:pPr marL="0" marR="0" lvl="0" indent="0" algn="l" rtl="0">
              <a:lnSpc>
                <a:spcPct val="110272"/>
              </a:lnSpc>
              <a:spcBef>
                <a:spcPts val="0"/>
              </a:spcBef>
              <a:spcAft>
                <a:spcPts val="0"/>
              </a:spcAft>
              <a:buNone/>
            </a:pPr>
            <a:r>
              <a:rPr lang="en-US" sz="2200" b="0" i="0" u="none" strike="noStrike" cap="none">
                <a:solidFill>
                  <a:srgbClr val="000000"/>
                </a:solidFill>
                <a:latin typeface="Arial"/>
                <a:ea typeface="Arial"/>
                <a:cs typeface="Arial"/>
                <a:sym typeface="Arial"/>
              </a:rPr>
              <a:t>Il est l'élément moteur pour faciliter et maintenir l'engagement des bénévoles.</a:t>
            </a:r>
            <a:endParaRPr/>
          </a:p>
          <a:p>
            <a:pPr marL="0" marR="0" lvl="0" indent="0" algn="just" rtl="0">
              <a:lnSpc>
                <a:spcPct val="110272"/>
              </a:lnSpc>
              <a:spcBef>
                <a:spcPts val="0"/>
              </a:spcBef>
              <a:spcAft>
                <a:spcPts val="0"/>
              </a:spcAft>
              <a:buNone/>
            </a:pPr>
            <a:endParaRPr sz="2200" b="0" i="0" u="none" strike="noStrike" cap="none">
              <a:solidFill>
                <a:srgbClr val="000000"/>
              </a:solidFill>
              <a:latin typeface="Arial"/>
              <a:ea typeface="Arial"/>
              <a:cs typeface="Arial"/>
              <a:sym typeface="Arial"/>
            </a:endParaRPr>
          </a:p>
          <a:p>
            <a:pPr marL="0" marR="0" lvl="0" indent="0" algn="just" rtl="0">
              <a:lnSpc>
                <a:spcPct val="110272"/>
              </a:lnSpc>
              <a:spcBef>
                <a:spcPts val="0"/>
              </a:spcBef>
              <a:spcAft>
                <a:spcPts val="0"/>
              </a:spcAft>
              <a:buNone/>
            </a:pPr>
            <a:r>
              <a:rPr lang="en-US" sz="2200" b="0" i="0" u="none" strike="noStrike" cap="none">
                <a:solidFill>
                  <a:srgbClr val="000000"/>
                </a:solidFill>
                <a:latin typeface="Arial"/>
                <a:ea typeface="Arial"/>
                <a:cs typeface="Arial"/>
                <a:sym typeface="Arial"/>
              </a:rPr>
              <a:t>Il permet de mettre des objectifs cohérents et de conduire des projets opérationnels viables</a:t>
            </a:r>
            <a:r>
              <a:rPr lang="en-US" sz="2200" b="1" i="0" u="none" strike="noStrike" cap="none">
                <a:solidFill>
                  <a:srgbClr val="000000"/>
                </a:solidFill>
                <a:latin typeface="Open Sans"/>
                <a:ea typeface="Open Sans"/>
                <a:cs typeface="Open Sans"/>
                <a:sym typeface="Open Sans"/>
              </a:rPr>
              <a:t>.</a:t>
            </a:r>
            <a:endParaRPr/>
          </a:p>
        </p:txBody>
      </p:sp>
      <p:cxnSp>
        <p:nvCxnSpPr>
          <p:cNvPr id="94" name="Google Shape;94;p13"/>
          <p:cNvCxnSpPr/>
          <p:nvPr/>
        </p:nvCxnSpPr>
        <p:spPr>
          <a:xfrm>
            <a:off x="319954" y="1124525"/>
            <a:ext cx="11579533" cy="0"/>
          </a:xfrm>
          <a:prstGeom prst="straightConnector1">
            <a:avLst/>
          </a:prstGeom>
          <a:noFill/>
          <a:ln w="9525" cap="rnd" cmpd="sng">
            <a:solidFill>
              <a:srgbClr val="21304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000"/>
                                        <p:tgtEl>
                                          <p:spTgt spid="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Effect transition="in" filter="fade">
                                      <p:cBhvr>
                                        <p:cTn id="32" dur="1000"/>
                                        <p:tgtEl>
                                          <p:spTgt spid="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Effect transition="in" filter="fade">
                                      <p:cBhvr>
                                        <p:cTn id="37" dur="1000"/>
                                        <p:tgtEl>
                                          <p:spTgt spid="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
                                            <p:txEl>
                                              <p:pRg st="7" end="7"/>
                                            </p:txEl>
                                          </p:spTgt>
                                        </p:tgtEl>
                                        <p:attrNameLst>
                                          <p:attrName>style.visibility</p:attrName>
                                        </p:attrNameLst>
                                      </p:cBhvr>
                                      <p:to>
                                        <p:strVal val="visible"/>
                                      </p:to>
                                    </p:set>
                                    <p:animEffect transition="in" filter="fade">
                                      <p:cBhvr>
                                        <p:cTn id="42" dur="1000"/>
                                        <p:tgtEl>
                                          <p:spTgt spid="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
                                            <p:txEl>
                                              <p:pRg st="8" end="8"/>
                                            </p:txEl>
                                          </p:spTgt>
                                        </p:tgtEl>
                                        <p:attrNameLst>
                                          <p:attrName>style.visibility</p:attrName>
                                        </p:attrNameLst>
                                      </p:cBhvr>
                                      <p:to>
                                        <p:strVal val="visible"/>
                                      </p:to>
                                    </p:set>
                                    <p:animEffect transition="in" filter="fade">
                                      <p:cBhvr>
                                        <p:cTn id="47" dur="1000"/>
                                        <p:tgtEl>
                                          <p:spTgt spid="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3">
                                            <p:txEl>
                                              <p:pRg st="9" end="9"/>
                                            </p:txEl>
                                          </p:spTgt>
                                        </p:tgtEl>
                                        <p:attrNameLst>
                                          <p:attrName>style.visibility</p:attrName>
                                        </p:attrNameLst>
                                      </p:cBhvr>
                                      <p:to>
                                        <p:strVal val="visible"/>
                                      </p:to>
                                    </p:set>
                                    <p:animEffect transition="in" filter="fade">
                                      <p:cBhvr>
                                        <p:cTn id="52" dur="1000"/>
                                        <p:tgtEl>
                                          <p:spTgt spid="9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3">
                                            <p:txEl>
                                              <p:pRg st="10" end="10"/>
                                            </p:txEl>
                                          </p:spTgt>
                                        </p:tgtEl>
                                        <p:attrNameLst>
                                          <p:attrName>style.visibility</p:attrName>
                                        </p:attrNameLst>
                                      </p:cBhvr>
                                      <p:to>
                                        <p:strVal val="visible"/>
                                      </p:to>
                                    </p:set>
                                    <p:animEffect transition="in" filter="fade">
                                      <p:cBhvr>
                                        <p:cTn id="57" dur="1000"/>
                                        <p:tgtEl>
                                          <p:spTgt spid="9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319954" y="52745"/>
            <a:ext cx="11579400"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3500" b="1">
                <a:latin typeface="Calibri"/>
                <a:ea typeface="Calibri"/>
                <a:cs typeface="Calibri"/>
                <a:sym typeface="Calibri"/>
              </a:rPr>
              <a:t>Pourquoi ?</a:t>
            </a:r>
            <a:endParaRPr sz="3500"/>
          </a:p>
        </p:txBody>
      </p:sp>
      <p:sp>
        <p:nvSpPr>
          <p:cNvPr id="100" name="Google Shape;100;p14"/>
          <p:cNvSpPr txBox="1"/>
          <p:nvPr/>
        </p:nvSpPr>
        <p:spPr>
          <a:xfrm>
            <a:off x="319954" y="7197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rebuchet MS"/>
                <a:ea typeface="Trebuchet MS"/>
                <a:cs typeface="Trebuchet MS"/>
                <a:sym typeface="Trebuchet MS"/>
              </a:rPr>
              <a:t>Utilités du projet associatif</a:t>
            </a:r>
            <a:endParaRPr sz="2000" b="0" i="0" u="none" strike="noStrike" cap="none">
              <a:solidFill>
                <a:schemeClr val="dk1"/>
              </a:solidFill>
              <a:latin typeface="Trebuchet MS"/>
              <a:ea typeface="Trebuchet MS"/>
              <a:cs typeface="Trebuchet MS"/>
              <a:sym typeface="Trebuchet MS"/>
            </a:endParaRPr>
          </a:p>
        </p:txBody>
      </p:sp>
      <p:sp>
        <p:nvSpPr>
          <p:cNvPr id="101" name="Google Shape;101;p14"/>
          <p:cNvSpPr txBox="1"/>
          <p:nvPr/>
        </p:nvSpPr>
        <p:spPr>
          <a:xfrm>
            <a:off x="1239480" y="1590295"/>
            <a:ext cx="1481971" cy="504825"/>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US" sz="2999" b="0" i="0" u="none" strike="noStrike" cap="none">
                <a:solidFill>
                  <a:srgbClr val="000000"/>
                </a:solidFill>
                <a:latin typeface="Open Sans"/>
                <a:ea typeface="Open Sans"/>
                <a:cs typeface="Open Sans"/>
                <a:sym typeface="Open Sans"/>
              </a:rPr>
              <a:t>Faciliter </a:t>
            </a:r>
            <a:endParaRPr/>
          </a:p>
        </p:txBody>
      </p:sp>
      <p:sp>
        <p:nvSpPr>
          <p:cNvPr id="102" name="Google Shape;102;p14"/>
          <p:cNvSpPr txBox="1"/>
          <p:nvPr/>
        </p:nvSpPr>
        <p:spPr>
          <a:xfrm>
            <a:off x="1239480" y="3161361"/>
            <a:ext cx="2087330" cy="504825"/>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US" sz="2999" b="0" i="0" u="none" strike="noStrike" cap="none">
                <a:solidFill>
                  <a:srgbClr val="000000"/>
                </a:solidFill>
                <a:latin typeface="Open Sans"/>
                <a:ea typeface="Open Sans"/>
                <a:cs typeface="Open Sans"/>
                <a:sym typeface="Open Sans"/>
              </a:rPr>
              <a:t>Permettre</a:t>
            </a:r>
            <a:endParaRPr sz="2999" b="0" i="0" u="none" strike="noStrike" cap="none">
              <a:solidFill>
                <a:srgbClr val="000000"/>
              </a:solidFill>
              <a:latin typeface="Open Sans"/>
              <a:ea typeface="Open Sans"/>
              <a:cs typeface="Open Sans"/>
              <a:sym typeface="Open Sans"/>
            </a:endParaRPr>
          </a:p>
        </p:txBody>
      </p:sp>
      <p:sp>
        <p:nvSpPr>
          <p:cNvPr id="103" name="Google Shape;103;p14"/>
          <p:cNvSpPr txBox="1"/>
          <p:nvPr/>
        </p:nvSpPr>
        <p:spPr>
          <a:xfrm>
            <a:off x="1239480" y="2375835"/>
            <a:ext cx="1464231" cy="504825"/>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US" sz="2999" b="0" i="0" u="none" strike="noStrike" cap="none">
                <a:solidFill>
                  <a:srgbClr val="000000"/>
                </a:solidFill>
                <a:latin typeface="Open Sans"/>
                <a:ea typeface="Open Sans"/>
                <a:cs typeface="Open Sans"/>
                <a:sym typeface="Open Sans"/>
              </a:rPr>
              <a:t>Motiver </a:t>
            </a:r>
            <a:endParaRPr/>
          </a:p>
        </p:txBody>
      </p:sp>
      <p:sp>
        <p:nvSpPr>
          <p:cNvPr id="104" name="Google Shape;104;p14"/>
          <p:cNvSpPr txBox="1"/>
          <p:nvPr/>
        </p:nvSpPr>
        <p:spPr>
          <a:xfrm>
            <a:off x="1233643" y="3942724"/>
            <a:ext cx="1463873" cy="504825"/>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US" sz="2999" b="0" i="0" u="none" strike="noStrike" cap="none">
                <a:solidFill>
                  <a:srgbClr val="000000"/>
                </a:solidFill>
                <a:latin typeface="Open Sans"/>
                <a:ea typeface="Open Sans"/>
                <a:cs typeface="Open Sans"/>
                <a:sym typeface="Open Sans"/>
              </a:rPr>
              <a:t>Enrichir </a:t>
            </a:r>
            <a:endParaRPr/>
          </a:p>
        </p:txBody>
      </p:sp>
      <p:sp>
        <p:nvSpPr>
          <p:cNvPr id="105" name="Google Shape;105;p14"/>
          <p:cNvSpPr txBox="1"/>
          <p:nvPr/>
        </p:nvSpPr>
        <p:spPr>
          <a:xfrm>
            <a:off x="827904" y="5428726"/>
            <a:ext cx="11182800" cy="832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000" i="1" u="none" strike="noStrike" cap="none">
                <a:solidFill>
                  <a:schemeClr val="dk1"/>
                </a:solidFill>
                <a:latin typeface="Trebuchet MS"/>
                <a:ea typeface="Trebuchet MS"/>
                <a:cs typeface="Trebuchet MS"/>
                <a:sym typeface="Trebuchet MS"/>
              </a:rPr>
              <a:t>Le projet associatif va faciliter la gestion du Club et motiver l’adhésion au Club. </a:t>
            </a:r>
            <a:endParaRPr sz="1000">
              <a:latin typeface="Trebuchet MS"/>
              <a:ea typeface="Trebuchet MS"/>
              <a:cs typeface="Trebuchet MS"/>
              <a:sym typeface="Trebuchet MS"/>
            </a:endParaRPr>
          </a:p>
          <a:p>
            <a:pPr marL="0" marR="0" lvl="0" indent="0" algn="l" rtl="0">
              <a:lnSpc>
                <a:spcPct val="107000"/>
              </a:lnSpc>
              <a:spcBef>
                <a:spcPts val="800"/>
              </a:spcBef>
              <a:spcAft>
                <a:spcPts val="0"/>
              </a:spcAft>
              <a:buNone/>
            </a:pPr>
            <a:r>
              <a:rPr lang="en-US" sz="2000" i="1" u="none" strike="noStrike" cap="none">
                <a:solidFill>
                  <a:schemeClr val="dk1"/>
                </a:solidFill>
                <a:latin typeface="Trebuchet MS"/>
                <a:ea typeface="Trebuchet MS"/>
                <a:cs typeface="Trebuchet MS"/>
                <a:sym typeface="Trebuchet MS"/>
              </a:rPr>
              <a:t>Il va permettre son développement et enrichir sa communication.</a:t>
            </a:r>
            <a:endParaRPr sz="2000" i="0" u="none" strike="noStrike" cap="none">
              <a:solidFill>
                <a:schemeClr val="dk1"/>
              </a:solidFill>
              <a:latin typeface="Trebuchet MS"/>
              <a:ea typeface="Trebuchet MS"/>
              <a:cs typeface="Trebuchet MS"/>
              <a:sym typeface="Trebuchet MS"/>
            </a:endParaRPr>
          </a:p>
        </p:txBody>
      </p:sp>
      <p:sp>
        <p:nvSpPr>
          <p:cNvPr id="106" name="Google Shape;106;p14"/>
          <p:cNvSpPr txBox="1"/>
          <p:nvPr/>
        </p:nvSpPr>
        <p:spPr>
          <a:xfrm>
            <a:off x="3261066" y="1547100"/>
            <a:ext cx="3443922" cy="628377"/>
          </a:xfrm>
          <a:prstGeom prst="rect">
            <a:avLst/>
          </a:prstGeom>
          <a:noFill/>
          <a:ln>
            <a:noFill/>
          </a:ln>
        </p:spPr>
        <p:txBody>
          <a:bodyPr spcFirstLastPara="1" wrap="square" lIns="0" tIns="0" rIns="0" bIns="0" anchor="t" anchorCtr="0">
            <a:spAutoFit/>
          </a:bodyPr>
          <a:lstStyle/>
          <a:p>
            <a:pPr marL="0" marR="0" lvl="0" indent="0" algn="l" rtl="0">
              <a:lnSpc>
                <a:spcPct val="111340"/>
              </a:lnSpc>
              <a:spcBef>
                <a:spcPts val="0"/>
              </a:spcBef>
              <a:spcAft>
                <a:spcPts val="0"/>
              </a:spcAft>
              <a:buNone/>
            </a:pPr>
            <a:r>
              <a:rPr lang="en-US" sz="4400" b="1" i="0" u="none" strike="noStrike" cap="none">
                <a:solidFill>
                  <a:srgbClr val="179A38"/>
                </a:solidFill>
                <a:latin typeface="NTR"/>
                <a:ea typeface="NTR"/>
                <a:cs typeface="NTR"/>
                <a:sym typeface="NTR"/>
              </a:rPr>
              <a:t>GESTION</a:t>
            </a:r>
            <a:endParaRPr/>
          </a:p>
        </p:txBody>
      </p:sp>
      <p:sp>
        <p:nvSpPr>
          <p:cNvPr id="107" name="Google Shape;107;p14"/>
          <p:cNvSpPr txBox="1"/>
          <p:nvPr/>
        </p:nvSpPr>
        <p:spPr>
          <a:xfrm>
            <a:off x="3268294" y="2326778"/>
            <a:ext cx="3444000" cy="677400"/>
          </a:xfrm>
          <a:prstGeom prst="rect">
            <a:avLst/>
          </a:prstGeom>
          <a:noFill/>
          <a:ln>
            <a:noFill/>
          </a:ln>
        </p:spPr>
        <p:txBody>
          <a:bodyPr spcFirstLastPara="1" wrap="square" lIns="0" tIns="0" rIns="0" bIns="0" anchor="t" anchorCtr="0">
            <a:spAutoFit/>
          </a:bodyPr>
          <a:lstStyle/>
          <a:p>
            <a:pPr marL="0" marR="0" lvl="0" indent="0" algn="l" rtl="0">
              <a:lnSpc>
                <a:spcPct val="111340"/>
              </a:lnSpc>
              <a:spcBef>
                <a:spcPts val="0"/>
              </a:spcBef>
              <a:spcAft>
                <a:spcPts val="0"/>
              </a:spcAft>
              <a:buNone/>
            </a:pPr>
            <a:r>
              <a:rPr lang="en-US" sz="4400" b="1" i="0" u="none" strike="noStrike" cap="none">
                <a:solidFill>
                  <a:srgbClr val="F79646"/>
                </a:solidFill>
                <a:latin typeface="NTR"/>
                <a:ea typeface="NTR"/>
                <a:cs typeface="NTR"/>
                <a:sym typeface="NTR"/>
              </a:rPr>
              <a:t>ADH</a:t>
            </a:r>
            <a:r>
              <a:rPr lang="en-US" sz="4400" b="1">
                <a:solidFill>
                  <a:srgbClr val="F79646"/>
                </a:solidFill>
                <a:latin typeface="NTR"/>
                <a:ea typeface="NTR"/>
                <a:cs typeface="NTR"/>
                <a:sym typeface="NTR"/>
              </a:rPr>
              <a:t>E</a:t>
            </a:r>
            <a:r>
              <a:rPr lang="en-US" sz="4400" b="1" i="0" u="none" strike="noStrike" cap="none">
                <a:solidFill>
                  <a:srgbClr val="F79646"/>
                </a:solidFill>
                <a:latin typeface="NTR"/>
                <a:ea typeface="NTR"/>
                <a:cs typeface="NTR"/>
                <a:sym typeface="NTR"/>
              </a:rPr>
              <a:t>SION</a:t>
            </a:r>
            <a:endParaRPr/>
          </a:p>
        </p:txBody>
      </p:sp>
      <p:sp>
        <p:nvSpPr>
          <p:cNvPr id="108" name="Google Shape;108;p14"/>
          <p:cNvSpPr txBox="1"/>
          <p:nvPr/>
        </p:nvSpPr>
        <p:spPr>
          <a:xfrm>
            <a:off x="3261066" y="3124389"/>
            <a:ext cx="4846792" cy="628377"/>
          </a:xfrm>
          <a:prstGeom prst="rect">
            <a:avLst/>
          </a:prstGeom>
          <a:noFill/>
          <a:ln>
            <a:noFill/>
          </a:ln>
        </p:spPr>
        <p:txBody>
          <a:bodyPr spcFirstLastPara="1" wrap="square" lIns="0" tIns="0" rIns="0" bIns="0" anchor="t" anchorCtr="0">
            <a:spAutoFit/>
          </a:bodyPr>
          <a:lstStyle/>
          <a:p>
            <a:pPr marL="0" marR="0" lvl="0" indent="0" algn="l" rtl="0">
              <a:lnSpc>
                <a:spcPct val="111340"/>
              </a:lnSpc>
              <a:spcBef>
                <a:spcPts val="0"/>
              </a:spcBef>
              <a:spcAft>
                <a:spcPts val="0"/>
              </a:spcAft>
              <a:buNone/>
            </a:pPr>
            <a:r>
              <a:rPr lang="en-US" sz="4400" b="1" i="0" u="none" strike="noStrike" cap="none">
                <a:solidFill>
                  <a:srgbClr val="00B0F0"/>
                </a:solidFill>
                <a:latin typeface="NTR"/>
                <a:ea typeface="NTR"/>
                <a:cs typeface="NTR"/>
                <a:sym typeface="NTR"/>
              </a:rPr>
              <a:t>DEVELOPPEMENT</a:t>
            </a:r>
            <a:endParaRPr/>
          </a:p>
        </p:txBody>
      </p:sp>
      <p:sp>
        <p:nvSpPr>
          <p:cNvPr id="109" name="Google Shape;109;p14"/>
          <p:cNvSpPr txBox="1"/>
          <p:nvPr/>
        </p:nvSpPr>
        <p:spPr>
          <a:xfrm>
            <a:off x="2989929" y="3906462"/>
            <a:ext cx="4846800" cy="677400"/>
          </a:xfrm>
          <a:prstGeom prst="rect">
            <a:avLst/>
          </a:prstGeom>
          <a:noFill/>
          <a:ln>
            <a:noFill/>
          </a:ln>
        </p:spPr>
        <p:txBody>
          <a:bodyPr spcFirstLastPara="1" wrap="square" lIns="0" tIns="0" rIns="0" bIns="0" anchor="t" anchorCtr="0">
            <a:spAutoFit/>
          </a:bodyPr>
          <a:lstStyle/>
          <a:p>
            <a:pPr marL="0" marR="0" lvl="0" indent="0" algn="l" rtl="0">
              <a:lnSpc>
                <a:spcPct val="111340"/>
              </a:lnSpc>
              <a:spcBef>
                <a:spcPts val="0"/>
              </a:spcBef>
              <a:spcAft>
                <a:spcPts val="0"/>
              </a:spcAft>
              <a:buNone/>
            </a:pPr>
            <a:r>
              <a:rPr lang="en-US" sz="4400" b="1">
                <a:solidFill>
                  <a:srgbClr val="AB1D61"/>
                </a:solidFill>
                <a:latin typeface="NTR"/>
                <a:ea typeface="NTR"/>
                <a:cs typeface="NTR"/>
                <a:sym typeface="NTR"/>
              </a:rPr>
              <a:t>  </a:t>
            </a:r>
            <a:r>
              <a:rPr lang="en-US" sz="4400" b="1" i="0" u="none" strike="noStrike" cap="none">
                <a:solidFill>
                  <a:srgbClr val="AB1D61"/>
                </a:solidFill>
                <a:latin typeface="NTR"/>
                <a:ea typeface="NTR"/>
                <a:cs typeface="NTR"/>
                <a:sym typeface="NTR"/>
              </a:rPr>
              <a:t>COMMUNICATION</a:t>
            </a:r>
            <a:endParaRPr/>
          </a:p>
        </p:txBody>
      </p:sp>
      <p:grpSp>
        <p:nvGrpSpPr>
          <p:cNvPr id="110" name="Google Shape;110;p14"/>
          <p:cNvGrpSpPr/>
          <p:nvPr/>
        </p:nvGrpSpPr>
        <p:grpSpPr>
          <a:xfrm>
            <a:off x="8418095" y="1590295"/>
            <a:ext cx="2534466" cy="2668367"/>
            <a:chOff x="0" y="0"/>
            <a:chExt cx="4750640" cy="4732825"/>
          </a:xfrm>
        </p:grpSpPr>
        <p:pic>
          <p:nvPicPr>
            <p:cNvPr id="111" name="Google Shape;111;p14"/>
            <p:cNvPicPr preferRelativeResize="0"/>
            <p:nvPr/>
          </p:nvPicPr>
          <p:blipFill rotWithShape="1">
            <a:blip r:embed="rId3">
              <a:alphaModFix/>
            </a:blip>
            <a:srcRect/>
            <a:stretch/>
          </p:blipFill>
          <p:spPr>
            <a:xfrm>
              <a:off x="0" y="0"/>
              <a:ext cx="4750640" cy="4732825"/>
            </a:xfrm>
            <a:prstGeom prst="rect">
              <a:avLst/>
            </a:prstGeom>
            <a:noFill/>
            <a:ln>
              <a:noFill/>
            </a:ln>
          </p:spPr>
        </p:pic>
        <p:sp>
          <p:nvSpPr>
            <p:cNvPr id="112" name="Google Shape;112;p14"/>
            <p:cNvSpPr/>
            <p:nvPr/>
          </p:nvSpPr>
          <p:spPr>
            <a:xfrm>
              <a:off x="276914" y="234741"/>
              <a:ext cx="1430993" cy="143740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276914" y="2996909"/>
              <a:ext cx="1430993" cy="143740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3012532" y="281429"/>
              <a:ext cx="1383113" cy="132876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4"/>
            <p:cNvPicPr preferRelativeResize="0"/>
            <p:nvPr/>
          </p:nvPicPr>
          <p:blipFill rotWithShape="1">
            <a:blip r:embed="rId4">
              <a:alphaModFix/>
            </a:blip>
            <a:srcRect/>
            <a:stretch/>
          </p:blipFill>
          <p:spPr>
            <a:xfrm>
              <a:off x="3039704" y="281429"/>
              <a:ext cx="1310981" cy="1288039"/>
            </a:xfrm>
            <a:prstGeom prst="rect">
              <a:avLst/>
            </a:prstGeom>
            <a:noFill/>
            <a:ln>
              <a:noFill/>
            </a:ln>
          </p:spPr>
        </p:pic>
        <p:pic>
          <p:nvPicPr>
            <p:cNvPr id="116" name="Google Shape;116;p14"/>
            <p:cNvPicPr preferRelativeResize="0"/>
            <p:nvPr/>
          </p:nvPicPr>
          <p:blipFill rotWithShape="1">
            <a:blip r:embed="rId5">
              <a:alphaModFix/>
            </a:blip>
            <a:srcRect/>
            <a:stretch/>
          </p:blipFill>
          <p:spPr>
            <a:xfrm>
              <a:off x="318549" y="3028160"/>
              <a:ext cx="1347723" cy="1347723"/>
            </a:xfrm>
            <a:prstGeom prst="rect">
              <a:avLst/>
            </a:prstGeom>
            <a:noFill/>
            <a:ln>
              <a:noFill/>
            </a:ln>
          </p:spPr>
        </p:pic>
        <p:pic>
          <p:nvPicPr>
            <p:cNvPr id="117" name="Google Shape;117;p14"/>
            <p:cNvPicPr preferRelativeResize="0"/>
            <p:nvPr/>
          </p:nvPicPr>
          <p:blipFill rotWithShape="1">
            <a:blip r:embed="rId6">
              <a:alphaModFix/>
            </a:blip>
            <a:srcRect/>
            <a:stretch/>
          </p:blipFill>
          <p:spPr>
            <a:xfrm>
              <a:off x="378849" y="363198"/>
              <a:ext cx="1332265" cy="1308950"/>
            </a:xfrm>
            <a:prstGeom prst="rect">
              <a:avLst/>
            </a:prstGeom>
            <a:noFill/>
            <a:ln>
              <a:noFill/>
            </a:ln>
          </p:spPr>
        </p:pic>
        <p:sp>
          <p:nvSpPr>
            <p:cNvPr id="118" name="Google Shape;118;p14"/>
            <p:cNvSpPr/>
            <p:nvPr/>
          </p:nvSpPr>
          <p:spPr>
            <a:xfrm>
              <a:off x="3072941" y="3037638"/>
              <a:ext cx="1322838" cy="132876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4"/>
            <p:cNvPicPr preferRelativeResize="0"/>
            <p:nvPr/>
          </p:nvPicPr>
          <p:blipFill rotWithShape="1">
            <a:blip r:embed="rId7">
              <a:alphaModFix/>
            </a:blip>
            <a:srcRect/>
            <a:stretch/>
          </p:blipFill>
          <p:spPr>
            <a:xfrm>
              <a:off x="3069976" y="3078366"/>
              <a:ext cx="1250437" cy="1247310"/>
            </a:xfrm>
            <a:prstGeom prst="rect">
              <a:avLst/>
            </a:prstGeom>
            <a:noFill/>
            <a:ln>
              <a:noFill/>
            </a:ln>
          </p:spPr>
        </p:pic>
      </p:grpSp>
      <p:cxnSp>
        <p:nvCxnSpPr>
          <p:cNvPr id="120" name="Google Shape;120;p14"/>
          <p:cNvCxnSpPr/>
          <p:nvPr/>
        </p:nvCxnSpPr>
        <p:spPr>
          <a:xfrm>
            <a:off x="319954" y="1200725"/>
            <a:ext cx="11579400" cy="0"/>
          </a:xfrm>
          <a:prstGeom prst="straightConnector1">
            <a:avLst/>
          </a:prstGeom>
          <a:noFill/>
          <a:ln w="9525" cap="rnd" cmpd="sng">
            <a:solidFill>
              <a:srgbClr val="21304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0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1000"/>
                                        <p:tgtEl>
                                          <p:spTgt spid="1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319954" y="128945"/>
            <a:ext cx="11579533"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3500" b="1">
                <a:latin typeface="Calibri"/>
                <a:ea typeface="Calibri"/>
                <a:cs typeface="Calibri"/>
                <a:sym typeface="Calibri"/>
              </a:rPr>
              <a:t>Pourquoi ?</a:t>
            </a:r>
            <a:endParaRPr sz="3500"/>
          </a:p>
        </p:txBody>
      </p:sp>
      <p:sp>
        <p:nvSpPr>
          <p:cNvPr id="126" name="Google Shape;126;p15"/>
          <p:cNvSpPr txBox="1"/>
          <p:nvPr/>
        </p:nvSpPr>
        <p:spPr>
          <a:xfrm>
            <a:off x="319954" y="643540"/>
            <a:ext cx="10812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rebuchet MS"/>
                <a:ea typeface="Trebuchet MS"/>
                <a:cs typeface="Trebuchet MS"/>
                <a:sym typeface="Trebuchet MS"/>
              </a:rPr>
              <a:t>Utilités du projet associatif</a:t>
            </a:r>
            <a:endParaRPr sz="2000" b="0" i="0" u="none" strike="noStrike" cap="none">
              <a:solidFill>
                <a:schemeClr val="dk1"/>
              </a:solidFill>
              <a:latin typeface="Trebuchet MS"/>
              <a:ea typeface="Trebuchet MS"/>
              <a:cs typeface="Trebuchet MS"/>
              <a:sym typeface="Trebuchet MS"/>
            </a:endParaRPr>
          </a:p>
        </p:txBody>
      </p:sp>
      <p:cxnSp>
        <p:nvCxnSpPr>
          <p:cNvPr id="127" name="Google Shape;127;p15"/>
          <p:cNvCxnSpPr/>
          <p:nvPr/>
        </p:nvCxnSpPr>
        <p:spPr>
          <a:xfrm>
            <a:off x="319954" y="1200725"/>
            <a:ext cx="11579400" cy="0"/>
          </a:xfrm>
          <a:prstGeom prst="straightConnector1">
            <a:avLst/>
          </a:prstGeom>
          <a:noFill/>
          <a:ln w="9525" cap="rnd" cmpd="sng">
            <a:solidFill>
              <a:srgbClr val="21304E"/>
            </a:solidFill>
            <a:prstDash val="solid"/>
            <a:round/>
            <a:headEnd type="none" w="sm" len="sm"/>
            <a:tailEnd type="none" w="sm" len="sm"/>
          </a:ln>
        </p:spPr>
      </p:cxnSp>
      <p:sp>
        <p:nvSpPr>
          <p:cNvPr id="128" name="Google Shape;128;p15"/>
          <p:cNvSpPr txBox="1"/>
          <p:nvPr/>
        </p:nvSpPr>
        <p:spPr>
          <a:xfrm>
            <a:off x="4873366" y="3310610"/>
            <a:ext cx="6865500" cy="7296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000" i="1" u="none" strike="noStrike" cap="none">
                <a:solidFill>
                  <a:schemeClr val="dk1"/>
                </a:solidFill>
                <a:latin typeface="Trebuchet MS"/>
                <a:ea typeface="Trebuchet MS"/>
                <a:cs typeface="Trebuchet MS"/>
                <a:sym typeface="Trebuchet MS"/>
              </a:rPr>
              <a:t>Le projet associatif permet d’impulser ces 4 axes dans l’amélioration, la création et l’innovation.</a:t>
            </a:r>
            <a:endParaRPr sz="2000" i="0" u="none" strike="noStrike" cap="none">
              <a:solidFill>
                <a:schemeClr val="dk1"/>
              </a:solidFill>
              <a:latin typeface="Trebuchet MS"/>
              <a:ea typeface="Trebuchet MS"/>
              <a:cs typeface="Trebuchet MS"/>
              <a:sym typeface="Trebuchet MS"/>
            </a:endParaRPr>
          </a:p>
        </p:txBody>
      </p:sp>
      <p:grpSp>
        <p:nvGrpSpPr>
          <p:cNvPr id="129" name="Google Shape;129;p15"/>
          <p:cNvGrpSpPr/>
          <p:nvPr/>
        </p:nvGrpSpPr>
        <p:grpSpPr>
          <a:xfrm>
            <a:off x="1026249" y="2056500"/>
            <a:ext cx="3562980" cy="3549619"/>
            <a:chOff x="0" y="0"/>
            <a:chExt cx="4750640" cy="4732825"/>
          </a:xfrm>
        </p:grpSpPr>
        <p:pic>
          <p:nvPicPr>
            <p:cNvPr id="130" name="Google Shape;130;p15"/>
            <p:cNvPicPr preferRelativeResize="0"/>
            <p:nvPr/>
          </p:nvPicPr>
          <p:blipFill rotWithShape="1">
            <a:blip r:embed="rId3">
              <a:alphaModFix/>
            </a:blip>
            <a:srcRect/>
            <a:stretch/>
          </p:blipFill>
          <p:spPr>
            <a:xfrm>
              <a:off x="0" y="0"/>
              <a:ext cx="4750640" cy="4732825"/>
            </a:xfrm>
            <a:prstGeom prst="rect">
              <a:avLst/>
            </a:prstGeom>
            <a:noFill/>
            <a:ln>
              <a:noFill/>
            </a:ln>
          </p:spPr>
        </p:pic>
        <p:sp>
          <p:nvSpPr>
            <p:cNvPr id="131" name="Google Shape;131;p15"/>
            <p:cNvSpPr/>
            <p:nvPr/>
          </p:nvSpPr>
          <p:spPr>
            <a:xfrm>
              <a:off x="276914" y="234741"/>
              <a:ext cx="1430993" cy="143740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76914" y="2996909"/>
              <a:ext cx="1430993" cy="143740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12532" y="281429"/>
              <a:ext cx="1383113" cy="132876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5"/>
            <p:cNvPicPr preferRelativeResize="0"/>
            <p:nvPr/>
          </p:nvPicPr>
          <p:blipFill rotWithShape="1">
            <a:blip r:embed="rId4">
              <a:alphaModFix/>
            </a:blip>
            <a:srcRect/>
            <a:stretch/>
          </p:blipFill>
          <p:spPr>
            <a:xfrm>
              <a:off x="3039704" y="281429"/>
              <a:ext cx="1310981" cy="1288039"/>
            </a:xfrm>
            <a:prstGeom prst="rect">
              <a:avLst/>
            </a:prstGeom>
            <a:noFill/>
            <a:ln>
              <a:noFill/>
            </a:ln>
          </p:spPr>
        </p:pic>
        <p:pic>
          <p:nvPicPr>
            <p:cNvPr id="135" name="Google Shape;135;p15"/>
            <p:cNvPicPr preferRelativeResize="0"/>
            <p:nvPr/>
          </p:nvPicPr>
          <p:blipFill rotWithShape="1">
            <a:blip r:embed="rId5">
              <a:alphaModFix/>
            </a:blip>
            <a:srcRect/>
            <a:stretch/>
          </p:blipFill>
          <p:spPr>
            <a:xfrm>
              <a:off x="318549" y="3028160"/>
              <a:ext cx="1347723" cy="1347723"/>
            </a:xfrm>
            <a:prstGeom prst="rect">
              <a:avLst/>
            </a:prstGeom>
            <a:noFill/>
            <a:ln>
              <a:noFill/>
            </a:ln>
          </p:spPr>
        </p:pic>
        <p:pic>
          <p:nvPicPr>
            <p:cNvPr id="136" name="Google Shape;136;p15"/>
            <p:cNvPicPr preferRelativeResize="0"/>
            <p:nvPr/>
          </p:nvPicPr>
          <p:blipFill rotWithShape="1">
            <a:blip r:embed="rId6">
              <a:alphaModFix/>
            </a:blip>
            <a:srcRect/>
            <a:stretch/>
          </p:blipFill>
          <p:spPr>
            <a:xfrm>
              <a:off x="378849" y="363198"/>
              <a:ext cx="1332265" cy="1308950"/>
            </a:xfrm>
            <a:prstGeom prst="rect">
              <a:avLst/>
            </a:prstGeom>
            <a:noFill/>
            <a:ln>
              <a:noFill/>
            </a:ln>
          </p:spPr>
        </p:pic>
        <p:sp>
          <p:nvSpPr>
            <p:cNvPr id="137" name="Google Shape;137;p15"/>
            <p:cNvSpPr/>
            <p:nvPr/>
          </p:nvSpPr>
          <p:spPr>
            <a:xfrm>
              <a:off x="3072941" y="3037638"/>
              <a:ext cx="1322838" cy="132876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15"/>
            <p:cNvPicPr preferRelativeResize="0"/>
            <p:nvPr/>
          </p:nvPicPr>
          <p:blipFill rotWithShape="1">
            <a:blip r:embed="rId7">
              <a:alphaModFix/>
            </a:blip>
            <a:srcRect/>
            <a:stretch/>
          </p:blipFill>
          <p:spPr>
            <a:xfrm>
              <a:off x="3069976" y="3078366"/>
              <a:ext cx="1250437" cy="1247310"/>
            </a:xfrm>
            <a:prstGeom prst="rect">
              <a:avLst/>
            </a:prstGeom>
            <a:noFill/>
            <a:ln>
              <a:noFill/>
            </a:ln>
          </p:spPr>
        </p:pic>
      </p:grpSp>
      <p:pic>
        <p:nvPicPr>
          <p:cNvPr id="139" name="Google Shape;139;p15"/>
          <p:cNvPicPr preferRelativeResize="0"/>
          <p:nvPr/>
        </p:nvPicPr>
        <p:blipFill rotWithShape="1">
          <a:blip r:embed="rId8">
            <a:alphaModFix/>
          </a:blip>
          <a:srcRect/>
          <a:stretch/>
        </p:blipFill>
        <p:spPr>
          <a:xfrm>
            <a:off x="2514436" y="3538006"/>
            <a:ext cx="586606" cy="586606"/>
          </a:xfrm>
          <a:prstGeom prst="rect">
            <a:avLst/>
          </a:prstGeom>
          <a:noFill/>
          <a:ln>
            <a:noFill/>
          </a:ln>
        </p:spPr>
      </p:pic>
      <p:sp>
        <p:nvSpPr>
          <p:cNvPr id="140" name="Google Shape;140;p15"/>
          <p:cNvSpPr txBox="1"/>
          <p:nvPr/>
        </p:nvSpPr>
        <p:spPr>
          <a:xfrm>
            <a:off x="1262510" y="5698194"/>
            <a:ext cx="1059978" cy="26987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1" i="0" u="none" strike="noStrike" cap="none">
                <a:solidFill>
                  <a:srgbClr val="7ED957"/>
                </a:solidFill>
                <a:latin typeface="NTR"/>
                <a:ea typeface="NTR"/>
                <a:cs typeface="NTR"/>
                <a:sym typeface="NTR"/>
              </a:rPr>
              <a:t>GESTION</a:t>
            </a:r>
            <a:endParaRPr/>
          </a:p>
        </p:txBody>
      </p:sp>
      <p:sp>
        <p:nvSpPr>
          <p:cNvPr id="141" name="Google Shape;141;p15"/>
          <p:cNvSpPr txBox="1"/>
          <p:nvPr/>
        </p:nvSpPr>
        <p:spPr>
          <a:xfrm>
            <a:off x="2244016" y="5698194"/>
            <a:ext cx="2898646" cy="2698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1" i="0" u="none" strike="noStrike" cap="none">
                <a:solidFill>
                  <a:srgbClr val="FF914D"/>
                </a:solidFill>
                <a:latin typeface="NTR"/>
                <a:ea typeface="NTR"/>
                <a:cs typeface="NTR"/>
                <a:sym typeface="NTR"/>
              </a:rPr>
              <a:t>ADHÉSION</a:t>
            </a:r>
            <a:endParaRPr/>
          </a:p>
        </p:txBody>
      </p:sp>
      <p:sp>
        <p:nvSpPr>
          <p:cNvPr id="142" name="Google Shape;142;p15"/>
          <p:cNvSpPr txBox="1"/>
          <p:nvPr/>
        </p:nvSpPr>
        <p:spPr>
          <a:xfrm>
            <a:off x="880824" y="1722841"/>
            <a:ext cx="1823351" cy="269875"/>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en-US" sz="1599" b="1" i="0" u="none" strike="noStrike" cap="none">
                <a:solidFill>
                  <a:srgbClr val="38B6FF"/>
                </a:solidFill>
                <a:latin typeface="NTR"/>
                <a:ea typeface="NTR"/>
                <a:cs typeface="NTR"/>
                <a:sym typeface="NTR"/>
              </a:rPr>
              <a:t>DEVELOPPEMENT</a:t>
            </a:r>
            <a:endParaRPr/>
          </a:p>
        </p:txBody>
      </p:sp>
      <p:sp>
        <p:nvSpPr>
          <p:cNvPr id="143" name="Google Shape;143;p15"/>
          <p:cNvSpPr txBox="1"/>
          <p:nvPr/>
        </p:nvSpPr>
        <p:spPr>
          <a:xfrm>
            <a:off x="2514436" y="1722841"/>
            <a:ext cx="2416037" cy="2698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1" i="0" u="none" strike="noStrike" cap="none">
                <a:solidFill>
                  <a:srgbClr val="B61C41"/>
                </a:solidFill>
                <a:latin typeface="NTR"/>
                <a:ea typeface="NTR"/>
                <a:cs typeface="NTR"/>
                <a:sym typeface="NTR"/>
              </a:rPr>
              <a:t>COMMUNICATION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319954" y="128945"/>
            <a:ext cx="11579533" cy="59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C0614"/>
              </a:buClr>
              <a:buSzPts val="4800"/>
              <a:buFont typeface="Calibri"/>
              <a:buNone/>
            </a:pPr>
            <a:r>
              <a:rPr lang="en-US" sz="2900" b="1">
                <a:latin typeface="Calibri"/>
                <a:ea typeface="Calibri"/>
                <a:cs typeface="Calibri"/>
                <a:sym typeface="Calibri"/>
              </a:rPr>
              <a:t>Quand ?</a:t>
            </a:r>
            <a:endParaRPr/>
          </a:p>
        </p:txBody>
      </p:sp>
      <p:sp>
        <p:nvSpPr>
          <p:cNvPr id="149" name="Google Shape;149;p16"/>
          <p:cNvSpPr txBox="1"/>
          <p:nvPr/>
        </p:nvSpPr>
        <p:spPr>
          <a:xfrm>
            <a:off x="319954" y="643540"/>
            <a:ext cx="10812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rebuchet MS"/>
                <a:ea typeface="Trebuchet MS"/>
                <a:cs typeface="Trebuchet MS"/>
                <a:sym typeface="Trebuchet MS"/>
              </a:rPr>
              <a:t>Timing</a:t>
            </a:r>
            <a:endParaRPr sz="2000" b="0" i="0" u="none" strike="noStrike" cap="none">
              <a:solidFill>
                <a:schemeClr val="dk1"/>
              </a:solidFill>
              <a:latin typeface="Trebuchet MS"/>
              <a:ea typeface="Trebuchet MS"/>
              <a:cs typeface="Trebuchet MS"/>
              <a:sym typeface="Trebuchet MS"/>
            </a:endParaRPr>
          </a:p>
        </p:txBody>
      </p:sp>
      <p:cxnSp>
        <p:nvCxnSpPr>
          <p:cNvPr id="150" name="Google Shape;150;p16"/>
          <p:cNvCxnSpPr/>
          <p:nvPr/>
        </p:nvCxnSpPr>
        <p:spPr>
          <a:xfrm>
            <a:off x="319954" y="1124525"/>
            <a:ext cx="11579533" cy="0"/>
          </a:xfrm>
          <a:prstGeom prst="straightConnector1">
            <a:avLst/>
          </a:prstGeom>
          <a:noFill/>
          <a:ln w="9525" cap="rnd" cmpd="sng">
            <a:solidFill>
              <a:srgbClr val="21304E"/>
            </a:solidFill>
            <a:prstDash val="solid"/>
            <a:round/>
            <a:headEnd type="none" w="sm" len="sm"/>
            <a:tailEnd type="none" w="sm" len="sm"/>
          </a:ln>
        </p:spPr>
      </p:cxnSp>
      <p:sp>
        <p:nvSpPr>
          <p:cNvPr id="151" name="Google Shape;151;p16"/>
          <p:cNvSpPr/>
          <p:nvPr/>
        </p:nvSpPr>
        <p:spPr>
          <a:xfrm>
            <a:off x="612075" y="2708400"/>
            <a:ext cx="2857500" cy="2820300"/>
          </a:xfrm>
          <a:prstGeom prst="ellipse">
            <a:avLst/>
          </a:prstGeom>
          <a:solidFill>
            <a:srgbClr val="EBA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p:nvPr/>
        </p:nvSpPr>
        <p:spPr>
          <a:xfrm>
            <a:off x="646050" y="1664800"/>
            <a:ext cx="5715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t>Prendre du temps, pour en gagner !</a:t>
            </a:r>
            <a:endParaRPr sz="2200" b="1"/>
          </a:p>
        </p:txBody>
      </p:sp>
      <p:sp>
        <p:nvSpPr>
          <p:cNvPr id="153" name="Google Shape;153;p16"/>
          <p:cNvSpPr txBox="1"/>
          <p:nvPr/>
        </p:nvSpPr>
        <p:spPr>
          <a:xfrm>
            <a:off x="874650" y="3687600"/>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Projet pluriannuel</a:t>
            </a:r>
            <a:endParaRPr sz="2200" b="1"/>
          </a:p>
        </p:txBody>
      </p:sp>
      <p:sp>
        <p:nvSpPr>
          <p:cNvPr id="154" name="Google Shape;154;p16"/>
          <p:cNvSpPr/>
          <p:nvPr/>
        </p:nvSpPr>
        <p:spPr>
          <a:xfrm>
            <a:off x="3274950" y="2720825"/>
            <a:ext cx="2857500" cy="2820300"/>
          </a:xfrm>
          <a:prstGeom prst="ellipse">
            <a:avLst/>
          </a:prstGeom>
          <a:solidFill>
            <a:srgbClr val="17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txBox="1"/>
          <p:nvPr/>
        </p:nvSpPr>
        <p:spPr>
          <a:xfrm>
            <a:off x="3537525" y="3700025"/>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Une Olympiade </a:t>
            </a:r>
            <a:endParaRPr sz="2200" b="1"/>
          </a:p>
          <a:p>
            <a:pPr marL="0" lvl="0" indent="0" algn="ctr" rtl="0">
              <a:spcBef>
                <a:spcPts val="0"/>
              </a:spcBef>
              <a:spcAft>
                <a:spcPts val="0"/>
              </a:spcAft>
              <a:buNone/>
            </a:pPr>
            <a:r>
              <a:rPr lang="en-US" sz="2200" b="1"/>
              <a:t>4 ans</a:t>
            </a:r>
            <a:endParaRPr sz="2200" b="1"/>
          </a:p>
        </p:txBody>
      </p:sp>
      <p:sp>
        <p:nvSpPr>
          <p:cNvPr id="156" name="Google Shape;156;p16"/>
          <p:cNvSpPr/>
          <p:nvPr/>
        </p:nvSpPr>
        <p:spPr>
          <a:xfrm>
            <a:off x="5971800" y="2720825"/>
            <a:ext cx="2857500" cy="2820300"/>
          </a:xfrm>
          <a:prstGeom prst="ellipse">
            <a:avLst/>
          </a:prstGeom>
          <a:solidFill>
            <a:srgbClr val="00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p:nvPr/>
        </p:nvSpPr>
        <p:spPr>
          <a:xfrm>
            <a:off x="6234375" y="3700025"/>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Qualité / Efficacité</a:t>
            </a:r>
            <a:endParaRPr sz="2200" b="1"/>
          </a:p>
        </p:txBody>
      </p:sp>
      <p:sp>
        <p:nvSpPr>
          <p:cNvPr id="158" name="Google Shape;158;p16"/>
          <p:cNvSpPr/>
          <p:nvPr/>
        </p:nvSpPr>
        <p:spPr>
          <a:xfrm>
            <a:off x="8656975" y="2738200"/>
            <a:ext cx="2857500" cy="2820300"/>
          </a:xfrm>
          <a:prstGeom prst="ellipse">
            <a:avLst/>
          </a:prstGeom>
          <a:solidFill>
            <a:srgbClr val="C92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txBox="1"/>
          <p:nvPr/>
        </p:nvSpPr>
        <p:spPr>
          <a:xfrm>
            <a:off x="8919550" y="3717400"/>
            <a:ext cx="233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Planifier sa construction</a:t>
            </a:r>
            <a:endParaRPr sz="2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10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GymOcc (1)">
  <a:themeElements>
    <a:clrScheme name="EGC">
      <a:dk1>
        <a:srgbClr val="233352"/>
      </a:dk1>
      <a:lt1>
        <a:srgbClr val="FFFFFF"/>
      </a:lt1>
      <a:dk2>
        <a:srgbClr val="9E7676"/>
      </a:dk2>
      <a:lt2>
        <a:srgbClr val="005985"/>
      </a:lt2>
      <a:accent1>
        <a:srgbClr val="632423"/>
      </a:accent1>
      <a:accent2>
        <a:srgbClr val="C00000"/>
      </a:accent2>
      <a:accent3>
        <a:srgbClr val="4F6128"/>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Personnalisé</PresentationFormat>
  <Paragraphs>308</Paragraphs>
  <Slides>43</Slides>
  <Notes>43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Arial</vt:lpstr>
      <vt:lpstr>Calibri</vt:lpstr>
      <vt:lpstr>Noto Sans Symbols</vt:lpstr>
      <vt:lpstr>Open Sans</vt:lpstr>
      <vt:lpstr>Trebuchet MS</vt:lpstr>
      <vt:lpstr>NTR</vt:lpstr>
      <vt:lpstr>Arial Black</vt:lpstr>
      <vt:lpstr>pptGymOcc (1)</vt:lpstr>
      <vt:lpstr>Le projet associatif</vt:lpstr>
      <vt:lpstr>Introduction</vt:lpstr>
      <vt:lpstr>Introduction</vt:lpstr>
      <vt:lpstr>Introduction</vt:lpstr>
      <vt:lpstr>Diapositive 5</vt:lpstr>
      <vt:lpstr>Pourquoi ?</vt:lpstr>
      <vt:lpstr>Pourquoi ?</vt:lpstr>
      <vt:lpstr>Pourquoi ?</vt:lpstr>
      <vt:lpstr>Quand ?</vt:lpstr>
      <vt:lpstr>Qui ?</vt:lpstr>
      <vt:lpstr>Annexe 1 : Groupe de travail</vt:lpstr>
      <vt:lpstr>Diapositive 12</vt:lpstr>
      <vt:lpstr>Comment ?</vt:lpstr>
      <vt:lpstr>Comment ?</vt:lpstr>
      <vt:lpstr>Aide : Carte d’identité du club</vt:lpstr>
      <vt:lpstr>Aide : Carte d’identité du club</vt:lpstr>
      <vt:lpstr>Aide : Carte d’identité du club</vt:lpstr>
      <vt:lpstr>Comment ?</vt:lpstr>
      <vt:lpstr>Annexe 2 : Présentation du club (1)</vt:lpstr>
      <vt:lpstr>Annexe 2 : Présentation du club (2)</vt:lpstr>
      <vt:lpstr>Annexe 2 : Présentation du club (3)</vt:lpstr>
      <vt:lpstr>Comment ?</vt:lpstr>
      <vt:lpstr>Annexe 3 : Statistiques</vt:lpstr>
      <vt:lpstr>Comment ?</vt:lpstr>
      <vt:lpstr>Comment ?</vt:lpstr>
      <vt:lpstr>Comment ?</vt:lpstr>
      <vt:lpstr>Annexe 4 : Etat des lieux (1)</vt:lpstr>
      <vt:lpstr>Annexe 4 : Etat des lieux (2)</vt:lpstr>
      <vt:lpstr>Annexe 4 : Etat des lieux (3)</vt:lpstr>
      <vt:lpstr>Comment ?</vt:lpstr>
      <vt:lpstr>Annexe 5 : Constat et Analyse (1)</vt:lpstr>
      <vt:lpstr>Annexe 5 : Constat et Analyse (2)</vt:lpstr>
      <vt:lpstr>Comment ?</vt:lpstr>
      <vt:lpstr>Diapositive 34</vt:lpstr>
      <vt:lpstr>Quoi ?</vt:lpstr>
      <vt:lpstr>Annexe 6 : Fiche action</vt:lpstr>
      <vt:lpstr>Quoi ?</vt:lpstr>
      <vt:lpstr>Diapositive 38</vt:lpstr>
      <vt:lpstr>Diapositive 39</vt:lpstr>
      <vt:lpstr>Evaluation</vt:lpstr>
      <vt:lpstr>Annexe 7 : Suivi des actions</vt:lpstr>
      <vt:lpstr>Evaluation</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projet associatif</dc:title>
  <cp:lastModifiedBy>Comité Occitanie</cp:lastModifiedBy>
  <cp:revision>1</cp:revision>
  <dcterms:modified xsi:type="dcterms:W3CDTF">2022-11-17T14:22:12Z</dcterms:modified>
</cp:coreProperties>
</file>